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283" r:id="rId4"/>
    <p:sldId id="282" r:id="rId5"/>
    <p:sldId id="270" r:id="rId6"/>
    <p:sldId id="284" r:id="rId7"/>
    <p:sldId id="286" r:id="rId8"/>
    <p:sldId id="279" r:id="rId9"/>
    <p:sldId id="287" r:id="rId10"/>
    <p:sldId id="262" r:id="rId11"/>
    <p:sldId id="264" r:id="rId12"/>
    <p:sldId id="266" r:id="rId13"/>
    <p:sldId id="271" r:id="rId14"/>
    <p:sldId id="272" r:id="rId15"/>
    <p:sldId id="273" r:id="rId16"/>
    <p:sldId id="276" r:id="rId17"/>
    <p:sldId id="28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el" initials="M" lastIdx="1" clrIdx="0">
    <p:extLst>
      <p:ext uri="{19B8F6BF-5375-455C-9EA6-DF929625EA0E}">
        <p15:presenceInfo xmlns:p15="http://schemas.microsoft.com/office/powerpoint/2012/main" userId="e13ea081c83b9e9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2" autoAdjust="0"/>
    <p:restoredTop sz="94660"/>
  </p:normalViewPr>
  <p:slideViewPr>
    <p:cSldViewPr snapToGrid="0">
      <p:cViewPr varScale="1">
        <p:scale>
          <a:sx n="115" d="100"/>
          <a:sy n="115" d="100"/>
        </p:scale>
        <p:origin x="42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1-22T14:32:58.383" idx="1">
    <p:pos x="10" y="10"/>
    <p:text/>
    <p:extLst>
      <p:ext uri="{C676402C-5697-4E1C-873F-D02D1690AC5C}">
        <p15:threadingInfo xmlns:p15="http://schemas.microsoft.com/office/powerpoint/2012/main" timeZoneBias="36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A938B-79A0-4213-8DCF-C9B8EAEE813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FB6E875-6940-4BB8-8919-8900B8E3E7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64E58CC-0A68-4A98-8CDA-0E8532A55737}"/>
              </a:ext>
            </a:extLst>
          </p:cNvPr>
          <p:cNvSpPr>
            <a:spLocks noGrp="1"/>
          </p:cNvSpPr>
          <p:nvPr>
            <p:ph type="dt" sz="half" idx="10"/>
          </p:nvPr>
        </p:nvSpPr>
        <p:spPr/>
        <p:txBody>
          <a:bodyPr/>
          <a:lstStyle/>
          <a:p>
            <a:fld id="{9871852F-11B7-4E30-8A9E-FF8C446E6E1F}" type="datetimeFigureOut">
              <a:rPr lang="en-US" smtClean="0"/>
              <a:t>6/8/2021</a:t>
            </a:fld>
            <a:endParaRPr lang="en-US"/>
          </a:p>
        </p:txBody>
      </p:sp>
      <p:sp>
        <p:nvSpPr>
          <p:cNvPr id="5" name="Footer Placeholder 4">
            <a:extLst>
              <a:ext uri="{FF2B5EF4-FFF2-40B4-BE49-F238E27FC236}">
                <a16:creationId xmlns:a16="http://schemas.microsoft.com/office/drawing/2014/main" id="{509EC4D5-D43F-4547-96D2-534E13C42B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682A33-C2AA-4C46-B14E-0848912B0A08}"/>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3307238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510C2-0A1D-4F15-A7A3-82652987AA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F90722-D36D-4A6D-9800-B4F9F1BD8D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D7A96F-7FDC-4BF7-9758-4E52911A0E26}"/>
              </a:ext>
            </a:extLst>
          </p:cNvPr>
          <p:cNvSpPr>
            <a:spLocks noGrp="1"/>
          </p:cNvSpPr>
          <p:nvPr>
            <p:ph type="dt" sz="half" idx="10"/>
          </p:nvPr>
        </p:nvSpPr>
        <p:spPr/>
        <p:txBody>
          <a:bodyPr/>
          <a:lstStyle/>
          <a:p>
            <a:fld id="{9871852F-11B7-4E30-8A9E-FF8C446E6E1F}" type="datetimeFigureOut">
              <a:rPr lang="en-US" smtClean="0"/>
              <a:t>6/8/2021</a:t>
            </a:fld>
            <a:endParaRPr lang="en-US"/>
          </a:p>
        </p:txBody>
      </p:sp>
      <p:sp>
        <p:nvSpPr>
          <p:cNvPr id="5" name="Footer Placeholder 4">
            <a:extLst>
              <a:ext uri="{FF2B5EF4-FFF2-40B4-BE49-F238E27FC236}">
                <a16:creationId xmlns:a16="http://schemas.microsoft.com/office/drawing/2014/main" id="{A837B35B-6296-40C9-B2F4-3AF6681E46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2A2D1B-44A2-4817-AB61-C8B62CA4FCC2}"/>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4003421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4DEA3F8-199B-4C37-B3BA-7A2A6E325D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FDD05F3-AE2B-4577-9854-C3F05596249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925881-E024-4AAE-ADA7-26FDCAD9D3FF}"/>
              </a:ext>
            </a:extLst>
          </p:cNvPr>
          <p:cNvSpPr>
            <a:spLocks noGrp="1"/>
          </p:cNvSpPr>
          <p:nvPr>
            <p:ph type="dt" sz="half" idx="10"/>
          </p:nvPr>
        </p:nvSpPr>
        <p:spPr/>
        <p:txBody>
          <a:bodyPr/>
          <a:lstStyle/>
          <a:p>
            <a:fld id="{9871852F-11B7-4E30-8A9E-FF8C446E6E1F}" type="datetimeFigureOut">
              <a:rPr lang="en-US" smtClean="0"/>
              <a:t>6/8/2021</a:t>
            </a:fld>
            <a:endParaRPr lang="en-US"/>
          </a:p>
        </p:txBody>
      </p:sp>
      <p:sp>
        <p:nvSpPr>
          <p:cNvPr id="5" name="Footer Placeholder 4">
            <a:extLst>
              <a:ext uri="{FF2B5EF4-FFF2-40B4-BE49-F238E27FC236}">
                <a16:creationId xmlns:a16="http://schemas.microsoft.com/office/drawing/2014/main" id="{AE3D9E9F-401F-473F-8B5A-28B545B67C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267742-FF83-43EA-A7CE-DE8C54CFE6F4}"/>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1595226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B7CDF-8F6D-4148-8EF2-A860D1A378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FD8323-72D2-4210-80F4-3A501F845E7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EAD8CD-0B81-472A-8673-7946C7401D8F}"/>
              </a:ext>
            </a:extLst>
          </p:cNvPr>
          <p:cNvSpPr>
            <a:spLocks noGrp="1"/>
          </p:cNvSpPr>
          <p:nvPr>
            <p:ph type="dt" sz="half" idx="10"/>
          </p:nvPr>
        </p:nvSpPr>
        <p:spPr/>
        <p:txBody>
          <a:bodyPr/>
          <a:lstStyle/>
          <a:p>
            <a:fld id="{9871852F-11B7-4E30-8A9E-FF8C446E6E1F}" type="datetimeFigureOut">
              <a:rPr lang="en-US" smtClean="0"/>
              <a:t>6/8/2021</a:t>
            </a:fld>
            <a:endParaRPr lang="en-US"/>
          </a:p>
        </p:txBody>
      </p:sp>
      <p:sp>
        <p:nvSpPr>
          <p:cNvPr id="5" name="Footer Placeholder 4">
            <a:extLst>
              <a:ext uri="{FF2B5EF4-FFF2-40B4-BE49-F238E27FC236}">
                <a16:creationId xmlns:a16="http://schemas.microsoft.com/office/drawing/2014/main" id="{D7ACEA8A-4842-4A68-A5F5-12E6736534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0B9270-D62C-40B6-9E1B-487FA54A4FFC}"/>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2781802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7B4BA-0C49-4F10-97E5-AC637027FD0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139B5C2-0E36-4D2F-8947-2E9DBA3083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D59337A-5E04-41E1-AB85-AA350C18CB86}"/>
              </a:ext>
            </a:extLst>
          </p:cNvPr>
          <p:cNvSpPr>
            <a:spLocks noGrp="1"/>
          </p:cNvSpPr>
          <p:nvPr>
            <p:ph type="dt" sz="half" idx="10"/>
          </p:nvPr>
        </p:nvSpPr>
        <p:spPr/>
        <p:txBody>
          <a:bodyPr/>
          <a:lstStyle/>
          <a:p>
            <a:fld id="{9871852F-11B7-4E30-8A9E-FF8C446E6E1F}" type="datetimeFigureOut">
              <a:rPr lang="en-US" smtClean="0"/>
              <a:t>6/8/2021</a:t>
            </a:fld>
            <a:endParaRPr lang="en-US"/>
          </a:p>
        </p:txBody>
      </p:sp>
      <p:sp>
        <p:nvSpPr>
          <p:cNvPr id="5" name="Footer Placeholder 4">
            <a:extLst>
              <a:ext uri="{FF2B5EF4-FFF2-40B4-BE49-F238E27FC236}">
                <a16:creationId xmlns:a16="http://schemas.microsoft.com/office/drawing/2014/main" id="{18152468-CC00-4263-B150-CCA3375B03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A5DFA7-8AAB-4108-87A6-7B4710D7D49B}"/>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68612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F3A38-D183-4EE4-BA1A-C09207714B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188615-BC57-41FD-9C97-67C88183378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796F841-87CD-4266-B54D-A9D57B8764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64C61C-D00F-403B-B9A1-2015E8478887}"/>
              </a:ext>
            </a:extLst>
          </p:cNvPr>
          <p:cNvSpPr>
            <a:spLocks noGrp="1"/>
          </p:cNvSpPr>
          <p:nvPr>
            <p:ph type="dt" sz="half" idx="10"/>
          </p:nvPr>
        </p:nvSpPr>
        <p:spPr/>
        <p:txBody>
          <a:bodyPr/>
          <a:lstStyle/>
          <a:p>
            <a:fld id="{9871852F-11B7-4E30-8A9E-FF8C446E6E1F}" type="datetimeFigureOut">
              <a:rPr lang="en-US" smtClean="0"/>
              <a:t>6/8/2021</a:t>
            </a:fld>
            <a:endParaRPr lang="en-US"/>
          </a:p>
        </p:txBody>
      </p:sp>
      <p:sp>
        <p:nvSpPr>
          <p:cNvPr id="6" name="Footer Placeholder 5">
            <a:extLst>
              <a:ext uri="{FF2B5EF4-FFF2-40B4-BE49-F238E27FC236}">
                <a16:creationId xmlns:a16="http://schemas.microsoft.com/office/drawing/2014/main" id="{003F3A25-D465-4652-A611-DC2DC21CA1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C9137-57A5-409F-A771-21405C262702}"/>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2904523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9A8F8-5349-4E78-826A-A5C19ACE827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0481F42-DC12-484E-BBD0-065520FB7B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FCF465-FEE0-4142-8439-8F431572F46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F0C658-7DA1-4613-A62E-8CD592C55E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9F9EBC-D8AE-4F3E-B3B0-79AB33A9AB5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7EE56BC-2147-4D9C-AB8E-50724DF17EFA}"/>
              </a:ext>
            </a:extLst>
          </p:cNvPr>
          <p:cNvSpPr>
            <a:spLocks noGrp="1"/>
          </p:cNvSpPr>
          <p:nvPr>
            <p:ph type="dt" sz="half" idx="10"/>
          </p:nvPr>
        </p:nvSpPr>
        <p:spPr/>
        <p:txBody>
          <a:bodyPr/>
          <a:lstStyle/>
          <a:p>
            <a:fld id="{9871852F-11B7-4E30-8A9E-FF8C446E6E1F}" type="datetimeFigureOut">
              <a:rPr lang="en-US" smtClean="0"/>
              <a:t>6/8/2021</a:t>
            </a:fld>
            <a:endParaRPr lang="en-US"/>
          </a:p>
        </p:txBody>
      </p:sp>
      <p:sp>
        <p:nvSpPr>
          <p:cNvPr id="8" name="Footer Placeholder 7">
            <a:extLst>
              <a:ext uri="{FF2B5EF4-FFF2-40B4-BE49-F238E27FC236}">
                <a16:creationId xmlns:a16="http://schemas.microsoft.com/office/drawing/2014/main" id="{23D1A2DB-13EB-464D-91BE-9F35D722C31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7E7F921-1ED2-4206-AE85-72BD52B4EE04}"/>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1251699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61E62-69F5-4F15-81C4-3D57EC46486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CC6A08-4A80-4098-B3BD-F776D1A31FB6}"/>
              </a:ext>
            </a:extLst>
          </p:cNvPr>
          <p:cNvSpPr>
            <a:spLocks noGrp="1"/>
          </p:cNvSpPr>
          <p:nvPr>
            <p:ph type="dt" sz="half" idx="10"/>
          </p:nvPr>
        </p:nvSpPr>
        <p:spPr/>
        <p:txBody>
          <a:bodyPr/>
          <a:lstStyle/>
          <a:p>
            <a:fld id="{9871852F-11B7-4E30-8A9E-FF8C446E6E1F}" type="datetimeFigureOut">
              <a:rPr lang="en-US" smtClean="0"/>
              <a:t>6/8/2021</a:t>
            </a:fld>
            <a:endParaRPr lang="en-US"/>
          </a:p>
        </p:txBody>
      </p:sp>
      <p:sp>
        <p:nvSpPr>
          <p:cNvPr id="4" name="Footer Placeholder 3">
            <a:extLst>
              <a:ext uri="{FF2B5EF4-FFF2-40B4-BE49-F238E27FC236}">
                <a16:creationId xmlns:a16="http://schemas.microsoft.com/office/drawing/2014/main" id="{BB863611-5C96-4408-847E-F27D9EB1A15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9315E5B-2766-43CA-87BD-5EC77E402A20}"/>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1002952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956DCB-4A87-4524-BD3D-AA11BCC021D3}"/>
              </a:ext>
            </a:extLst>
          </p:cNvPr>
          <p:cNvSpPr>
            <a:spLocks noGrp="1"/>
          </p:cNvSpPr>
          <p:nvPr>
            <p:ph type="dt" sz="half" idx="10"/>
          </p:nvPr>
        </p:nvSpPr>
        <p:spPr/>
        <p:txBody>
          <a:bodyPr/>
          <a:lstStyle/>
          <a:p>
            <a:fld id="{9871852F-11B7-4E30-8A9E-FF8C446E6E1F}" type="datetimeFigureOut">
              <a:rPr lang="en-US" smtClean="0"/>
              <a:t>6/8/2021</a:t>
            </a:fld>
            <a:endParaRPr lang="en-US"/>
          </a:p>
        </p:txBody>
      </p:sp>
      <p:sp>
        <p:nvSpPr>
          <p:cNvPr id="3" name="Footer Placeholder 2">
            <a:extLst>
              <a:ext uri="{FF2B5EF4-FFF2-40B4-BE49-F238E27FC236}">
                <a16:creationId xmlns:a16="http://schemas.microsoft.com/office/drawing/2014/main" id="{A6D7A88D-145C-48B9-9D1D-665E78F6E1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8AE026F-0C23-402C-A72A-D3DF2C3BCA4D}"/>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1800265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1B504-3AC4-4FBA-82F6-3B424085FF9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8F68600-7AD5-472B-A542-6AD43EC882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3312C1-7FF9-4D04-93FC-22D91A064E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979350-4E74-44F1-BEF8-09D2151B7EEA}"/>
              </a:ext>
            </a:extLst>
          </p:cNvPr>
          <p:cNvSpPr>
            <a:spLocks noGrp="1"/>
          </p:cNvSpPr>
          <p:nvPr>
            <p:ph type="dt" sz="half" idx="10"/>
          </p:nvPr>
        </p:nvSpPr>
        <p:spPr/>
        <p:txBody>
          <a:bodyPr/>
          <a:lstStyle/>
          <a:p>
            <a:fld id="{9871852F-11B7-4E30-8A9E-FF8C446E6E1F}" type="datetimeFigureOut">
              <a:rPr lang="en-US" smtClean="0"/>
              <a:t>6/8/2021</a:t>
            </a:fld>
            <a:endParaRPr lang="en-US"/>
          </a:p>
        </p:txBody>
      </p:sp>
      <p:sp>
        <p:nvSpPr>
          <p:cNvPr id="6" name="Footer Placeholder 5">
            <a:extLst>
              <a:ext uri="{FF2B5EF4-FFF2-40B4-BE49-F238E27FC236}">
                <a16:creationId xmlns:a16="http://schemas.microsoft.com/office/drawing/2014/main" id="{34E44E84-31F4-45A6-9B4D-7A87776730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52B853-7538-4761-B036-8C780E36730E}"/>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839162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70923-60CE-4238-A2D9-68A2883C5A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608BF7-7619-43D8-BA52-D3D357E43D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FBF855A-679C-4556-8509-A09DABA77C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4A21FD-F060-48E5-BC6F-523F3752F9CE}"/>
              </a:ext>
            </a:extLst>
          </p:cNvPr>
          <p:cNvSpPr>
            <a:spLocks noGrp="1"/>
          </p:cNvSpPr>
          <p:nvPr>
            <p:ph type="dt" sz="half" idx="10"/>
          </p:nvPr>
        </p:nvSpPr>
        <p:spPr/>
        <p:txBody>
          <a:bodyPr/>
          <a:lstStyle/>
          <a:p>
            <a:fld id="{9871852F-11B7-4E30-8A9E-FF8C446E6E1F}" type="datetimeFigureOut">
              <a:rPr lang="en-US" smtClean="0"/>
              <a:t>6/8/2021</a:t>
            </a:fld>
            <a:endParaRPr lang="en-US"/>
          </a:p>
        </p:txBody>
      </p:sp>
      <p:sp>
        <p:nvSpPr>
          <p:cNvPr id="6" name="Footer Placeholder 5">
            <a:extLst>
              <a:ext uri="{FF2B5EF4-FFF2-40B4-BE49-F238E27FC236}">
                <a16:creationId xmlns:a16="http://schemas.microsoft.com/office/drawing/2014/main" id="{685EE3CA-12B7-4F29-A3A5-E96E1F6720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8C7496-8CBF-4C2B-B08C-994C91F96645}"/>
              </a:ext>
            </a:extLst>
          </p:cNvPr>
          <p:cNvSpPr>
            <a:spLocks noGrp="1"/>
          </p:cNvSpPr>
          <p:nvPr>
            <p:ph type="sldNum" sz="quarter" idx="12"/>
          </p:nvPr>
        </p:nvSpPr>
        <p:spPr/>
        <p:txBody>
          <a:bodyPr/>
          <a:lstStyle/>
          <a:p>
            <a:fld id="{C7DD29A5-6593-460C-8C52-6639FB75B687}" type="slidenum">
              <a:rPr lang="en-US" smtClean="0"/>
              <a:t>‹#›</a:t>
            </a:fld>
            <a:endParaRPr lang="en-US"/>
          </a:p>
        </p:txBody>
      </p:sp>
    </p:spTree>
    <p:extLst>
      <p:ext uri="{BB962C8B-B14F-4D97-AF65-F5344CB8AC3E}">
        <p14:creationId xmlns:p14="http://schemas.microsoft.com/office/powerpoint/2010/main" val="285529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C0A631-CD97-440F-AE9A-EF0B3FBDD6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9DB726-9FFC-4D07-9C9A-0E4C64C04C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C4ABA2-2E71-463C-9331-04D9B86D6F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71852F-11B7-4E30-8A9E-FF8C446E6E1F}" type="datetimeFigureOut">
              <a:rPr lang="en-US" smtClean="0"/>
              <a:t>6/8/2021</a:t>
            </a:fld>
            <a:endParaRPr lang="en-US"/>
          </a:p>
        </p:txBody>
      </p:sp>
      <p:sp>
        <p:nvSpPr>
          <p:cNvPr id="5" name="Footer Placeholder 4">
            <a:extLst>
              <a:ext uri="{FF2B5EF4-FFF2-40B4-BE49-F238E27FC236}">
                <a16:creationId xmlns:a16="http://schemas.microsoft.com/office/drawing/2014/main" id="{C29947EC-A826-4696-93CE-90560731E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8CD90E3-A506-4175-8195-D9CD564D55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DD29A5-6593-460C-8C52-6639FB75B687}" type="slidenum">
              <a:rPr lang="en-US" smtClean="0"/>
              <a:t>‹#›</a:t>
            </a:fld>
            <a:endParaRPr lang="en-US"/>
          </a:p>
        </p:txBody>
      </p:sp>
    </p:spTree>
    <p:extLst>
      <p:ext uri="{BB962C8B-B14F-4D97-AF65-F5344CB8AC3E}">
        <p14:creationId xmlns:p14="http://schemas.microsoft.com/office/powerpoint/2010/main" val="40644384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1524000" y="2801637"/>
            <a:ext cx="9144000" cy="1013898"/>
          </a:xfrm>
        </p:spPr>
        <p:txBody>
          <a:bodyPr>
            <a:normAutofit fontScale="90000"/>
          </a:bodyPr>
          <a:lstStyle/>
          <a:p>
            <a:r>
              <a:rPr lang="en-US" b="1" dirty="0"/>
              <a:t>A 1000 Little Things To Succeed Online With Your Business</a:t>
            </a:r>
            <a:br>
              <a:rPr lang="en-US" b="1" dirty="0"/>
            </a:br>
            <a:r>
              <a:rPr lang="en-US" b="1" dirty="0"/>
              <a:t>and 1 Big One!</a:t>
            </a:r>
            <a:br>
              <a:rPr lang="en-US" b="1" dirty="0"/>
            </a:br>
            <a:r>
              <a:rPr lang="en-US" b="1" dirty="0"/>
              <a:t>(PPC Landing Pages)</a:t>
            </a:r>
          </a:p>
        </p:txBody>
      </p:sp>
      <p:sp>
        <p:nvSpPr>
          <p:cNvPr id="3" name="Subtitle 2">
            <a:extLst>
              <a:ext uri="{FF2B5EF4-FFF2-40B4-BE49-F238E27FC236}">
                <a16:creationId xmlns:a16="http://schemas.microsoft.com/office/drawing/2014/main" id="{CED7F6A1-ECF1-4227-A47D-2A83AB2EB2A7}"/>
              </a:ext>
            </a:extLst>
          </p:cNvPr>
          <p:cNvSpPr>
            <a:spLocks noGrp="1"/>
          </p:cNvSpPr>
          <p:nvPr>
            <p:ph type="subTitle" idx="1"/>
          </p:nvPr>
        </p:nvSpPr>
        <p:spPr>
          <a:xfrm>
            <a:off x="1623753" y="4397432"/>
            <a:ext cx="9144000" cy="1655762"/>
          </a:xfrm>
        </p:spPr>
        <p:txBody>
          <a:bodyPr/>
          <a:lstStyle/>
          <a:p>
            <a:r>
              <a:rPr lang="en-US" dirty="0"/>
              <a:t>An effective, affordable way to do online video promotions </a:t>
            </a:r>
            <a:br>
              <a:rPr lang="en-US" dirty="0"/>
            </a:br>
            <a:r>
              <a:rPr lang="en-US" dirty="0"/>
              <a:t>to generate leads for any business</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Tree>
    <p:extLst>
      <p:ext uri="{BB962C8B-B14F-4D97-AF65-F5344CB8AC3E}">
        <p14:creationId xmlns:p14="http://schemas.microsoft.com/office/powerpoint/2010/main" val="2014672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823782" y="309284"/>
            <a:ext cx="10544433" cy="1013898"/>
          </a:xfrm>
        </p:spPr>
        <p:txBody>
          <a:bodyPr>
            <a:normAutofit/>
          </a:bodyPr>
          <a:lstStyle/>
          <a:p>
            <a:r>
              <a:rPr lang="en-US" b="1" dirty="0"/>
              <a:t>The PPC Video Landing Page?</a:t>
            </a:r>
          </a:p>
        </p:txBody>
      </p:sp>
      <p:sp>
        <p:nvSpPr>
          <p:cNvPr id="3" name="Subtitle 2">
            <a:extLst>
              <a:ext uri="{FF2B5EF4-FFF2-40B4-BE49-F238E27FC236}">
                <a16:creationId xmlns:a16="http://schemas.microsoft.com/office/drawing/2014/main" id="{CED7F6A1-ECF1-4227-A47D-2A83AB2EB2A7}"/>
              </a:ext>
            </a:extLst>
          </p:cNvPr>
          <p:cNvSpPr>
            <a:spLocks noGrp="1"/>
          </p:cNvSpPr>
          <p:nvPr>
            <p:ph type="subTitle" idx="1"/>
          </p:nvPr>
        </p:nvSpPr>
        <p:spPr>
          <a:xfrm>
            <a:off x="1056502" y="1699054"/>
            <a:ext cx="10078994" cy="3459892"/>
          </a:xfrm>
        </p:spPr>
        <p:txBody>
          <a:bodyPr>
            <a:normAutofit fontScale="92500" lnSpcReduction="20000"/>
          </a:bodyPr>
          <a:lstStyle/>
          <a:p>
            <a:r>
              <a:rPr lang="en-US" dirty="0"/>
              <a:t>Pay Per Click advertising is buying phrases of words that people type into Google or any search engine looking for a business they can contact to solve their problem and supply their needs – A creative ad is triggered by the search phrase only cost when it is clicked or tapped on by the searcher. Showing the ad is free, clicking or tapping the ad link costs money, hence the name “Pay Per Click” </a:t>
            </a:r>
          </a:p>
          <a:p>
            <a:endParaRPr lang="en-US" dirty="0"/>
          </a:p>
          <a:p>
            <a:r>
              <a:rPr lang="en-US" dirty="0"/>
              <a:t>A landing page is the page a searcher lands on when they click on an ad on their phone or computer, mostly on phones. </a:t>
            </a:r>
          </a:p>
          <a:p>
            <a:endParaRPr lang="en-US" dirty="0"/>
          </a:p>
          <a:p>
            <a:r>
              <a:rPr lang="en-US" dirty="0"/>
              <a:t>The page most businesses send clicks to is the homepage of the business website, but a landing page is a dedicated page you should build just for the targeted ad headline and sales copy &amp; that page can only be found by clicking the paid ad link. </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Tree>
    <p:extLst>
      <p:ext uri="{BB962C8B-B14F-4D97-AF65-F5344CB8AC3E}">
        <p14:creationId xmlns:p14="http://schemas.microsoft.com/office/powerpoint/2010/main" val="3441258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411892" y="731937"/>
            <a:ext cx="11368216" cy="1013898"/>
          </a:xfrm>
        </p:spPr>
        <p:txBody>
          <a:bodyPr>
            <a:normAutofit fontScale="90000"/>
          </a:bodyPr>
          <a:lstStyle/>
          <a:p>
            <a:r>
              <a:rPr lang="en-US" b="1" dirty="0"/>
              <a:t>Writing Ad Headlines To Entice Searchers To Watch Your 2 Minute Video</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pic>
        <p:nvPicPr>
          <p:cNvPr id="6" name="Picture 5">
            <a:extLst>
              <a:ext uri="{FF2B5EF4-FFF2-40B4-BE49-F238E27FC236}">
                <a16:creationId xmlns:a16="http://schemas.microsoft.com/office/drawing/2014/main" id="{500E9A6D-92FA-4D73-B6A0-F35DB6C1D4F4}"/>
              </a:ext>
            </a:extLst>
          </p:cNvPr>
          <p:cNvPicPr>
            <a:picLocks noChangeAspect="1"/>
          </p:cNvPicPr>
          <p:nvPr/>
        </p:nvPicPr>
        <p:blipFill rotWithShape="1">
          <a:blip r:embed="rId2"/>
          <a:srcRect l="58564" t="35121" r="18197" b="27895"/>
          <a:stretch/>
        </p:blipFill>
        <p:spPr>
          <a:xfrm>
            <a:off x="1630679" y="1891593"/>
            <a:ext cx="7802897" cy="4088712"/>
          </a:xfrm>
          <a:prstGeom prst="rect">
            <a:avLst/>
          </a:prstGeom>
        </p:spPr>
      </p:pic>
      <p:sp>
        <p:nvSpPr>
          <p:cNvPr id="9" name="Speech Bubble: Rectangle 8">
            <a:extLst>
              <a:ext uri="{FF2B5EF4-FFF2-40B4-BE49-F238E27FC236}">
                <a16:creationId xmlns:a16="http://schemas.microsoft.com/office/drawing/2014/main" id="{526A94DB-D0A1-45DB-973A-B96F77BB631A}"/>
              </a:ext>
            </a:extLst>
          </p:cNvPr>
          <p:cNvSpPr/>
          <p:nvPr/>
        </p:nvSpPr>
        <p:spPr>
          <a:xfrm>
            <a:off x="9433576" y="1769185"/>
            <a:ext cx="2263124" cy="663916"/>
          </a:xfrm>
          <a:prstGeom prst="wedgeRectCallout">
            <a:avLst>
              <a:gd name="adj1" fmla="val -134979"/>
              <a:gd name="adj2" fmla="val 12549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Headline to create curiosity</a:t>
            </a:r>
          </a:p>
        </p:txBody>
      </p:sp>
      <p:sp>
        <p:nvSpPr>
          <p:cNvPr id="10" name="Speech Bubble: Rectangle 9">
            <a:extLst>
              <a:ext uri="{FF2B5EF4-FFF2-40B4-BE49-F238E27FC236}">
                <a16:creationId xmlns:a16="http://schemas.microsoft.com/office/drawing/2014/main" id="{883A17FD-0A38-4303-BC59-58E5FE1B3599}"/>
              </a:ext>
            </a:extLst>
          </p:cNvPr>
          <p:cNvSpPr/>
          <p:nvPr/>
        </p:nvSpPr>
        <p:spPr>
          <a:xfrm>
            <a:off x="9433576" y="2609900"/>
            <a:ext cx="2263124" cy="663916"/>
          </a:xfrm>
          <a:prstGeom prst="wedgeRectCallout">
            <a:avLst>
              <a:gd name="adj1" fmla="val -69461"/>
              <a:gd name="adj2" fmla="val 143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Benefit promise based on the search</a:t>
            </a:r>
          </a:p>
        </p:txBody>
      </p:sp>
      <p:sp>
        <p:nvSpPr>
          <p:cNvPr id="11" name="Speech Bubble: Rectangle 10">
            <a:extLst>
              <a:ext uri="{FF2B5EF4-FFF2-40B4-BE49-F238E27FC236}">
                <a16:creationId xmlns:a16="http://schemas.microsoft.com/office/drawing/2014/main" id="{1922ACA2-9647-42C0-B8EC-251DDC55F1F1}"/>
              </a:ext>
            </a:extLst>
          </p:cNvPr>
          <p:cNvSpPr/>
          <p:nvPr/>
        </p:nvSpPr>
        <p:spPr>
          <a:xfrm>
            <a:off x="9393115" y="5268223"/>
            <a:ext cx="2263124" cy="663916"/>
          </a:xfrm>
          <a:prstGeom prst="wedgeRectCallout">
            <a:avLst>
              <a:gd name="adj1" fmla="val -126746"/>
              <a:gd name="adj2" fmla="val -19019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Tap to call tracking by Google</a:t>
            </a:r>
          </a:p>
        </p:txBody>
      </p:sp>
      <p:sp>
        <p:nvSpPr>
          <p:cNvPr id="12" name="Speech Bubble: Rectangle 11">
            <a:extLst>
              <a:ext uri="{FF2B5EF4-FFF2-40B4-BE49-F238E27FC236}">
                <a16:creationId xmlns:a16="http://schemas.microsoft.com/office/drawing/2014/main" id="{5C34FE39-4EA5-465D-A30E-2D65326B9CD1}"/>
              </a:ext>
            </a:extLst>
          </p:cNvPr>
          <p:cNvSpPr/>
          <p:nvPr/>
        </p:nvSpPr>
        <p:spPr>
          <a:xfrm>
            <a:off x="9433576" y="3446999"/>
            <a:ext cx="2263124" cy="894716"/>
          </a:xfrm>
          <a:prstGeom prst="wedgeRectCallout">
            <a:avLst>
              <a:gd name="adj1" fmla="val -77456"/>
              <a:gd name="adj2" fmla="val -708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Ask to watch your video on your landing page – THIS IS KEY</a:t>
            </a:r>
          </a:p>
        </p:txBody>
      </p:sp>
      <p:sp>
        <p:nvSpPr>
          <p:cNvPr id="13" name="Speech Bubble: Rectangle 12">
            <a:extLst>
              <a:ext uri="{FF2B5EF4-FFF2-40B4-BE49-F238E27FC236}">
                <a16:creationId xmlns:a16="http://schemas.microsoft.com/office/drawing/2014/main" id="{E031A052-869C-4717-B772-B1932FEE87CE}"/>
              </a:ext>
            </a:extLst>
          </p:cNvPr>
          <p:cNvSpPr/>
          <p:nvPr/>
        </p:nvSpPr>
        <p:spPr>
          <a:xfrm>
            <a:off x="9413346" y="4478577"/>
            <a:ext cx="2263124" cy="663916"/>
          </a:xfrm>
          <a:prstGeom prst="wedgeRectCallout">
            <a:avLst>
              <a:gd name="adj1" fmla="val -114777"/>
              <a:gd name="adj2" fmla="val -17674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More sales copy and calls to action</a:t>
            </a:r>
          </a:p>
        </p:txBody>
      </p:sp>
    </p:spTree>
    <p:extLst>
      <p:ext uri="{BB962C8B-B14F-4D97-AF65-F5344CB8AC3E}">
        <p14:creationId xmlns:p14="http://schemas.microsoft.com/office/powerpoint/2010/main" val="3597038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CBCC27C-0E4A-4578-8C80-2281EF656886}"/>
              </a:ext>
            </a:extLst>
          </p:cNvPr>
          <p:cNvPicPr>
            <a:picLocks noChangeAspect="1"/>
          </p:cNvPicPr>
          <p:nvPr/>
        </p:nvPicPr>
        <p:blipFill rotWithShape="1">
          <a:blip r:embed="rId2"/>
          <a:srcRect l="61735" t="36083" r="25737" b="48698"/>
          <a:stretch/>
        </p:blipFill>
        <p:spPr>
          <a:xfrm>
            <a:off x="218302" y="1692542"/>
            <a:ext cx="5993026" cy="2397211"/>
          </a:xfrm>
          <a:prstGeom prst="rect">
            <a:avLst/>
          </a:prstGeom>
        </p:spPr>
      </p:pic>
      <p:pic>
        <p:nvPicPr>
          <p:cNvPr id="9" name="Picture 8">
            <a:extLst>
              <a:ext uri="{FF2B5EF4-FFF2-40B4-BE49-F238E27FC236}">
                <a16:creationId xmlns:a16="http://schemas.microsoft.com/office/drawing/2014/main" id="{28DCEAFC-32F0-40D6-889D-93848FDFF01B}"/>
              </a:ext>
            </a:extLst>
          </p:cNvPr>
          <p:cNvPicPr>
            <a:picLocks noChangeAspect="1"/>
          </p:cNvPicPr>
          <p:nvPr/>
        </p:nvPicPr>
        <p:blipFill rotWithShape="1">
          <a:blip r:embed="rId2"/>
          <a:srcRect l="60811" t="20605" r="15372" b="20296"/>
          <a:stretch/>
        </p:blipFill>
        <p:spPr>
          <a:xfrm>
            <a:off x="6157783" y="1338802"/>
            <a:ext cx="5663516" cy="4627212"/>
          </a:xfrm>
          <a:prstGeom prst="rect">
            <a:avLst/>
          </a:prstGeom>
        </p:spPr>
      </p:pic>
      <p:sp>
        <p:nvSpPr>
          <p:cNvPr id="3" name="Speech Bubble: Rectangle 2">
            <a:extLst>
              <a:ext uri="{FF2B5EF4-FFF2-40B4-BE49-F238E27FC236}">
                <a16:creationId xmlns:a16="http://schemas.microsoft.com/office/drawing/2014/main" id="{E9C0688E-09EE-4924-9C03-53728BCDAB1B}"/>
              </a:ext>
            </a:extLst>
          </p:cNvPr>
          <p:cNvSpPr/>
          <p:nvPr/>
        </p:nvSpPr>
        <p:spPr>
          <a:xfrm>
            <a:off x="5696040" y="4593598"/>
            <a:ext cx="3986579" cy="1255075"/>
          </a:xfrm>
          <a:prstGeom prst="wedgeRectCallout">
            <a:avLst>
              <a:gd name="adj1" fmla="val 30015"/>
              <a:gd name="adj2" fmla="val -2797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Google wants and rewards optimized landing </a:t>
            </a:r>
            <a:r>
              <a:rPr lang="en-US" dirty="0" err="1"/>
              <a:t>pages..not</a:t>
            </a:r>
            <a:r>
              <a:rPr lang="en-US" dirty="0"/>
              <a:t> just home page!</a:t>
            </a:r>
          </a:p>
          <a:p>
            <a:pPr algn="ctr"/>
            <a:endParaRPr lang="en-US" dirty="0"/>
          </a:p>
          <a:p>
            <a:pPr algn="ctr"/>
            <a:endParaRPr lang="en-US" dirty="0"/>
          </a:p>
        </p:txBody>
      </p:sp>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416010" y="324904"/>
            <a:ext cx="10935730" cy="1013898"/>
          </a:xfrm>
        </p:spPr>
        <p:txBody>
          <a:bodyPr>
            <a:normAutofit/>
          </a:bodyPr>
          <a:lstStyle/>
          <a:p>
            <a:r>
              <a:rPr lang="en-US" b="1" dirty="0"/>
              <a:t>Building an Optimized Landing Page</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
        <p:nvSpPr>
          <p:cNvPr id="14" name="Rectangle 13">
            <a:extLst>
              <a:ext uri="{FF2B5EF4-FFF2-40B4-BE49-F238E27FC236}">
                <a16:creationId xmlns:a16="http://schemas.microsoft.com/office/drawing/2014/main" id="{9316A3C7-E0D6-4C4B-B356-21B5CCE49666}"/>
              </a:ext>
            </a:extLst>
          </p:cNvPr>
          <p:cNvSpPr/>
          <p:nvPr/>
        </p:nvSpPr>
        <p:spPr>
          <a:xfrm>
            <a:off x="289698" y="2582563"/>
            <a:ext cx="1548714" cy="259492"/>
          </a:xfrm>
          <a:prstGeom prst="rect">
            <a:avLst/>
          </a:prstGeom>
          <a:solidFill>
            <a:schemeClr val="accent4">
              <a:alpha val="24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83E1DBF-8458-4BB1-B8EC-7CD0BB5F2599}"/>
              </a:ext>
            </a:extLst>
          </p:cNvPr>
          <p:cNvSpPr/>
          <p:nvPr/>
        </p:nvSpPr>
        <p:spPr>
          <a:xfrm>
            <a:off x="370701" y="3509486"/>
            <a:ext cx="5486401" cy="259492"/>
          </a:xfrm>
          <a:prstGeom prst="rect">
            <a:avLst/>
          </a:prstGeom>
          <a:solidFill>
            <a:schemeClr val="accent4">
              <a:alpha val="24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F9924CC-B6FA-4BE3-BA03-F96CB08E1185}"/>
              </a:ext>
            </a:extLst>
          </p:cNvPr>
          <p:cNvPicPr>
            <a:picLocks noChangeAspect="1"/>
          </p:cNvPicPr>
          <p:nvPr/>
        </p:nvPicPr>
        <p:blipFill rotWithShape="1">
          <a:blip r:embed="rId2"/>
          <a:srcRect l="69703" t="22384" r="24899" b="73238"/>
          <a:stretch/>
        </p:blipFill>
        <p:spPr>
          <a:xfrm>
            <a:off x="6745314" y="5328412"/>
            <a:ext cx="1888029" cy="504094"/>
          </a:xfrm>
          <a:prstGeom prst="rect">
            <a:avLst/>
          </a:prstGeom>
        </p:spPr>
      </p:pic>
    </p:spTree>
    <p:extLst>
      <p:ext uri="{BB962C8B-B14F-4D97-AF65-F5344CB8AC3E}">
        <p14:creationId xmlns:p14="http://schemas.microsoft.com/office/powerpoint/2010/main" val="1901974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467149" y="516244"/>
            <a:ext cx="4254843" cy="663916"/>
          </a:xfrm>
        </p:spPr>
        <p:txBody>
          <a:bodyPr>
            <a:noAutofit/>
          </a:bodyPr>
          <a:lstStyle/>
          <a:p>
            <a:r>
              <a:rPr lang="en-US" sz="3200" b="1" dirty="0"/>
              <a:t>Building an Optimized Hidden Landing Page</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pic>
        <p:nvPicPr>
          <p:cNvPr id="5" name="Picture 4">
            <a:extLst>
              <a:ext uri="{FF2B5EF4-FFF2-40B4-BE49-F238E27FC236}">
                <a16:creationId xmlns:a16="http://schemas.microsoft.com/office/drawing/2014/main" id="{0EDB4A06-DED3-4940-B98D-E4836C32BC92}"/>
              </a:ext>
            </a:extLst>
          </p:cNvPr>
          <p:cNvPicPr>
            <a:picLocks noChangeAspect="1"/>
          </p:cNvPicPr>
          <p:nvPr/>
        </p:nvPicPr>
        <p:blipFill rotWithShape="1">
          <a:blip r:embed="rId2"/>
          <a:srcRect l="56677" t="12902" r="15718" b="10446"/>
          <a:stretch/>
        </p:blipFill>
        <p:spPr>
          <a:xfrm>
            <a:off x="5239265" y="260965"/>
            <a:ext cx="6215448" cy="56826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Speech Bubble: Rectangle 9">
            <a:extLst>
              <a:ext uri="{FF2B5EF4-FFF2-40B4-BE49-F238E27FC236}">
                <a16:creationId xmlns:a16="http://schemas.microsoft.com/office/drawing/2014/main" id="{B6BCE0F1-10F3-4907-829F-76195C38E7D9}"/>
              </a:ext>
            </a:extLst>
          </p:cNvPr>
          <p:cNvSpPr/>
          <p:nvPr/>
        </p:nvSpPr>
        <p:spPr>
          <a:xfrm>
            <a:off x="9817664" y="4775209"/>
            <a:ext cx="2263124" cy="1166940"/>
          </a:xfrm>
          <a:prstGeom prst="wedgeRectCallout">
            <a:avLst>
              <a:gd name="adj1" fmla="val -12993"/>
              <a:gd name="adj2" fmla="val -2481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Embedding your Google Reviews Make A Huge Difference in Response</a:t>
            </a:r>
          </a:p>
        </p:txBody>
      </p:sp>
      <p:sp>
        <p:nvSpPr>
          <p:cNvPr id="11" name="Speech Bubble: Rectangle 10">
            <a:extLst>
              <a:ext uri="{FF2B5EF4-FFF2-40B4-BE49-F238E27FC236}">
                <a16:creationId xmlns:a16="http://schemas.microsoft.com/office/drawing/2014/main" id="{91C3D5F5-8B36-421E-BB0B-8398F83CF126}"/>
              </a:ext>
            </a:extLst>
          </p:cNvPr>
          <p:cNvSpPr/>
          <p:nvPr/>
        </p:nvSpPr>
        <p:spPr>
          <a:xfrm>
            <a:off x="1463008" y="1213995"/>
            <a:ext cx="2263124" cy="1118143"/>
          </a:xfrm>
          <a:prstGeom prst="wedgeRectCallout">
            <a:avLst>
              <a:gd name="adj1" fmla="val 124919"/>
              <a:gd name="adj2" fmla="val -508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Easy to see everything else at your website because you are there as well</a:t>
            </a:r>
          </a:p>
        </p:txBody>
      </p:sp>
      <p:sp>
        <p:nvSpPr>
          <p:cNvPr id="12" name="Speech Bubble: Rectangle 11">
            <a:extLst>
              <a:ext uri="{FF2B5EF4-FFF2-40B4-BE49-F238E27FC236}">
                <a16:creationId xmlns:a16="http://schemas.microsoft.com/office/drawing/2014/main" id="{E4A00AA9-310D-4694-AAC3-54BCE41B5C54}"/>
              </a:ext>
            </a:extLst>
          </p:cNvPr>
          <p:cNvSpPr/>
          <p:nvPr/>
        </p:nvSpPr>
        <p:spPr>
          <a:xfrm>
            <a:off x="1449859" y="2401636"/>
            <a:ext cx="2263124" cy="663916"/>
          </a:xfrm>
          <a:prstGeom prst="wedgeRectCallout">
            <a:avLst>
              <a:gd name="adj1" fmla="val 149489"/>
              <a:gd name="adj2" fmla="val -15490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Headline to confirm the click for PPC</a:t>
            </a:r>
          </a:p>
        </p:txBody>
      </p:sp>
      <p:sp>
        <p:nvSpPr>
          <p:cNvPr id="13" name="Speech Bubble: Rectangle 12">
            <a:extLst>
              <a:ext uri="{FF2B5EF4-FFF2-40B4-BE49-F238E27FC236}">
                <a16:creationId xmlns:a16="http://schemas.microsoft.com/office/drawing/2014/main" id="{D7C9647F-1C72-4E90-974A-70B99E85C927}"/>
              </a:ext>
            </a:extLst>
          </p:cNvPr>
          <p:cNvSpPr/>
          <p:nvPr/>
        </p:nvSpPr>
        <p:spPr>
          <a:xfrm>
            <a:off x="1463008" y="3133224"/>
            <a:ext cx="2263124" cy="1062064"/>
          </a:xfrm>
          <a:prstGeom prst="wedgeRectCallout">
            <a:avLst>
              <a:gd name="adj1" fmla="val 221562"/>
              <a:gd name="adj2" fmla="val -855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Creating a know, like and trust factor meeting the owner from a PPC ad</a:t>
            </a:r>
          </a:p>
        </p:txBody>
      </p:sp>
      <p:sp>
        <p:nvSpPr>
          <p:cNvPr id="14" name="Speech Bubble: Rectangle 13">
            <a:extLst>
              <a:ext uri="{FF2B5EF4-FFF2-40B4-BE49-F238E27FC236}">
                <a16:creationId xmlns:a16="http://schemas.microsoft.com/office/drawing/2014/main" id="{BAE12287-8970-41C9-B6F9-34C6FD49783C}"/>
              </a:ext>
            </a:extLst>
          </p:cNvPr>
          <p:cNvSpPr/>
          <p:nvPr/>
        </p:nvSpPr>
        <p:spPr>
          <a:xfrm>
            <a:off x="1463008" y="4279862"/>
            <a:ext cx="2263124" cy="663916"/>
          </a:xfrm>
          <a:prstGeom prst="wedgeRectCallout">
            <a:avLst>
              <a:gd name="adj1" fmla="val 171875"/>
              <a:gd name="adj2" fmla="val -1816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Make it easy to call your business</a:t>
            </a:r>
          </a:p>
        </p:txBody>
      </p:sp>
      <p:sp>
        <p:nvSpPr>
          <p:cNvPr id="15" name="Speech Bubble: Rectangle 14">
            <a:extLst>
              <a:ext uri="{FF2B5EF4-FFF2-40B4-BE49-F238E27FC236}">
                <a16:creationId xmlns:a16="http://schemas.microsoft.com/office/drawing/2014/main" id="{9941FEFE-54DB-4A85-980B-09DA80BF565C}"/>
              </a:ext>
            </a:extLst>
          </p:cNvPr>
          <p:cNvSpPr/>
          <p:nvPr/>
        </p:nvSpPr>
        <p:spPr>
          <a:xfrm>
            <a:off x="1449859" y="4996374"/>
            <a:ext cx="2263124" cy="1062065"/>
          </a:xfrm>
          <a:prstGeom prst="wedgeRectCallout">
            <a:avLst>
              <a:gd name="adj1" fmla="val 175021"/>
              <a:gd name="adj2" fmla="val -633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Transcription of the video’s audio -  makes page more relevant to keywords</a:t>
            </a:r>
          </a:p>
        </p:txBody>
      </p:sp>
    </p:spTree>
    <p:extLst>
      <p:ext uri="{BB962C8B-B14F-4D97-AF65-F5344CB8AC3E}">
        <p14:creationId xmlns:p14="http://schemas.microsoft.com/office/powerpoint/2010/main" val="631242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aphical user interface&#10;&#10;Description automatically generated">
            <a:extLst>
              <a:ext uri="{FF2B5EF4-FFF2-40B4-BE49-F238E27FC236}">
                <a16:creationId xmlns:a16="http://schemas.microsoft.com/office/drawing/2014/main" id="{E647AC35-AB4E-42AE-A1E1-3272E6C84A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2084" y="131689"/>
            <a:ext cx="3333116" cy="5928503"/>
          </a:xfrm>
          <a:prstGeom prst="rect">
            <a:avLst/>
          </a:prstGeom>
        </p:spPr>
      </p:pic>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578359" y="795854"/>
            <a:ext cx="5628851" cy="663916"/>
          </a:xfrm>
        </p:spPr>
        <p:txBody>
          <a:bodyPr>
            <a:noAutofit/>
          </a:bodyPr>
          <a:lstStyle/>
          <a:p>
            <a:r>
              <a:rPr lang="en-US" sz="3200" b="1" dirty="0"/>
              <a:t>Building an Optimized Landing Page - Smartphone</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
        <p:nvSpPr>
          <p:cNvPr id="12" name="Speech Bubble: Rectangle 11">
            <a:extLst>
              <a:ext uri="{FF2B5EF4-FFF2-40B4-BE49-F238E27FC236}">
                <a16:creationId xmlns:a16="http://schemas.microsoft.com/office/drawing/2014/main" id="{E4A00AA9-310D-4694-AAC3-54BCE41B5C54}"/>
              </a:ext>
            </a:extLst>
          </p:cNvPr>
          <p:cNvSpPr/>
          <p:nvPr/>
        </p:nvSpPr>
        <p:spPr>
          <a:xfrm>
            <a:off x="3213014" y="2168579"/>
            <a:ext cx="2263124" cy="957680"/>
          </a:xfrm>
          <a:prstGeom prst="wedgeRectCallout">
            <a:avLst>
              <a:gd name="adj1" fmla="val 154403"/>
              <a:gd name="adj2" fmla="val -17165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Landing page and website optimized for phones</a:t>
            </a:r>
          </a:p>
        </p:txBody>
      </p:sp>
      <p:sp>
        <p:nvSpPr>
          <p:cNvPr id="13" name="Speech Bubble: Rectangle 12">
            <a:extLst>
              <a:ext uri="{FF2B5EF4-FFF2-40B4-BE49-F238E27FC236}">
                <a16:creationId xmlns:a16="http://schemas.microsoft.com/office/drawing/2014/main" id="{D7C9647F-1C72-4E90-974A-70B99E85C927}"/>
              </a:ext>
            </a:extLst>
          </p:cNvPr>
          <p:cNvSpPr/>
          <p:nvPr/>
        </p:nvSpPr>
        <p:spPr>
          <a:xfrm>
            <a:off x="3206197" y="3427563"/>
            <a:ext cx="2263124" cy="807734"/>
          </a:xfrm>
          <a:prstGeom prst="wedgeRectCallout">
            <a:avLst>
              <a:gd name="adj1" fmla="val 170238"/>
              <a:gd name="adj2" fmla="val -17882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Website </a:t>
            </a:r>
            <a:r>
              <a:rPr lang="en-US"/>
              <a:t>is mobile responsive</a:t>
            </a:r>
            <a:r>
              <a:rPr lang="en-US" dirty="0"/>
              <a:t>, headline easy to read</a:t>
            </a:r>
          </a:p>
        </p:txBody>
      </p:sp>
      <p:sp>
        <p:nvSpPr>
          <p:cNvPr id="14" name="Speech Bubble: Rectangle 13">
            <a:extLst>
              <a:ext uri="{FF2B5EF4-FFF2-40B4-BE49-F238E27FC236}">
                <a16:creationId xmlns:a16="http://schemas.microsoft.com/office/drawing/2014/main" id="{BAE12287-8970-41C9-B6F9-34C6FD49783C}"/>
              </a:ext>
            </a:extLst>
          </p:cNvPr>
          <p:cNvSpPr/>
          <p:nvPr/>
        </p:nvSpPr>
        <p:spPr>
          <a:xfrm>
            <a:off x="3206197" y="4481577"/>
            <a:ext cx="2263124" cy="663916"/>
          </a:xfrm>
          <a:prstGeom prst="wedgeRectCallout">
            <a:avLst>
              <a:gd name="adj1" fmla="val 175151"/>
              <a:gd name="adj2" fmla="val -811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Easy to watch the video on a phone</a:t>
            </a:r>
          </a:p>
        </p:txBody>
      </p:sp>
      <p:sp>
        <p:nvSpPr>
          <p:cNvPr id="15" name="Speech Bubble: Rectangle 14">
            <a:extLst>
              <a:ext uri="{FF2B5EF4-FFF2-40B4-BE49-F238E27FC236}">
                <a16:creationId xmlns:a16="http://schemas.microsoft.com/office/drawing/2014/main" id="{9941FEFE-54DB-4A85-980B-09DA80BF565C}"/>
              </a:ext>
            </a:extLst>
          </p:cNvPr>
          <p:cNvSpPr/>
          <p:nvPr/>
        </p:nvSpPr>
        <p:spPr>
          <a:xfrm>
            <a:off x="3206197" y="5350693"/>
            <a:ext cx="2263124" cy="663916"/>
          </a:xfrm>
          <a:prstGeom prst="wedgeRectCallout">
            <a:avLst>
              <a:gd name="adj1" fmla="val 163685"/>
              <a:gd name="adj2" fmla="val 45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Tap To Call – Only on Phones </a:t>
            </a:r>
          </a:p>
        </p:txBody>
      </p:sp>
    </p:spTree>
    <p:extLst>
      <p:ext uri="{BB962C8B-B14F-4D97-AF65-F5344CB8AC3E}">
        <p14:creationId xmlns:p14="http://schemas.microsoft.com/office/powerpoint/2010/main" val="209674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823783" y="676239"/>
            <a:ext cx="10544433" cy="1013898"/>
          </a:xfrm>
        </p:spPr>
        <p:txBody>
          <a:bodyPr>
            <a:normAutofit fontScale="90000"/>
          </a:bodyPr>
          <a:lstStyle/>
          <a:p>
            <a:r>
              <a:rPr lang="en-US" b="1" dirty="0"/>
              <a:t>Every Video Landing Page Video Ends with a SERP Term Jingle.. Or Should</a:t>
            </a:r>
          </a:p>
        </p:txBody>
      </p:sp>
      <p:sp>
        <p:nvSpPr>
          <p:cNvPr id="3" name="Subtitle 2">
            <a:extLst>
              <a:ext uri="{FF2B5EF4-FFF2-40B4-BE49-F238E27FC236}">
                <a16:creationId xmlns:a16="http://schemas.microsoft.com/office/drawing/2014/main" id="{CED7F6A1-ECF1-4227-A47D-2A83AB2EB2A7}"/>
              </a:ext>
            </a:extLst>
          </p:cNvPr>
          <p:cNvSpPr>
            <a:spLocks noGrp="1"/>
          </p:cNvSpPr>
          <p:nvPr>
            <p:ph type="subTitle" idx="1"/>
          </p:nvPr>
        </p:nvSpPr>
        <p:spPr>
          <a:xfrm>
            <a:off x="518887" y="1999043"/>
            <a:ext cx="5829265" cy="3424295"/>
          </a:xfrm>
        </p:spPr>
        <p:txBody>
          <a:bodyPr>
            <a:normAutofit lnSpcReduction="10000"/>
          </a:bodyPr>
          <a:lstStyle/>
          <a:p>
            <a:r>
              <a:rPr lang="en-US" dirty="0"/>
              <a:t>The jingle sings, </a:t>
            </a:r>
            <a:br>
              <a:rPr lang="en-US" dirty="0"/>
            </a:br>
            <a:r>
              <a:rPr lang="en-US" dirty="0"/>
              <a:t>“Google Coby’s Tentless Termite and Pest Control”</a:t>
            </a:r>
          </a:p>
          <a:p>
            <a:r>
              <a:rPr lang="en-US" dirty="0"/>
              <a:t>Guaranteed Service You Can Trust</a:t>
            </a:r>
            <a:br>
              <a:rPr lang="en-US" dirty="0"/>
            </a:br>
            <a:r>
              <a:rPr lang="en-US" dirty="0"/>
              <a:t>Call 727-462-0400”</a:t>
            </a:r>
          </a:p>
          <a:p>
            <a:r>
              <a:rPr lang="en-US" dirty="0"/>
              <a:t>Every PPC click lead is </a:t>
            </a:r>
            <a:br>
              <a:rPr lang="en-US" dirty="0"/>
            </a:br>
            <a:r>
              <a:rPr lang="en-US" dirty="0"/>
              <a:t>left hearing the SERP TERMS!! </a:t>
            </a:r>
            <a:br>
              <a:rPr lang="en-US" dirty="0"/>
            </a:br>
            <a:br>
              <a:rPr lang="en-US" dirty="0"/>
            </a:br>
            <a:r>
              <a:rPr lang="en-US" dirty="0"/>
              <a:t>How to easily find the business in search engines or the phone number</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pic>
        <p:nvPicPr>
          <p:cNvPr id="6" name="Picture 5">
            <a:extLst>
              <a:ext uri="{FF2B5EF4-FFF2-40B4-BE49-F238E27FC236}">
                <a16:creationId xmlns:a16="http://schemas.microsoft.com/office/drawing/2014/main" id="{AAE99944-0A7E-4B1C-B2CF-E3E1638E2341}"/>
              </a:ext>
            </a:extLst>
          </p:cNvPr>
          <p:cNvPicPr>
            <a:picLocks noChangeAspect="1"/>
          </p:cNvPicPr>
          <p:nvPr/>
        </p:nvPicPr>
        <p:blipFill rotWithShape="1">
          <a:blip r:embed="rId2"/>
          <a:srcRect l="56508" t="12102" r="16078" b="9746"/>
          <a:stretch/>
        </p:blipFill>
        <p:spPr>
          <a:xfrm>
            <a:off x="6889530" y="1690137"/>
            <a:ext cx="4478686" cy="4204048"/>
          </a:xfrm>
          <a:prstGeom prst="rect">
            <a:avLst/>
          </a:prstGeom>
        </p:spPr>
      </p:pic>
    </p:spTree>
    <p:extLst>
      <p:ext uri="{BB962C8B-B14F-4D97-AF65-F5344CB8AC3E}">
        <p14:creationId xmlns:p14="http://schemas.microsoft.com/office/powerpoint/2010/main" val="7991470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724705" y="-12842"/>
            <a:ext cx="10742590" cy="1013898"/>
          </a:xfrm>
        </p:spPr>
        <p:txBody>
          <a:bodyPr>
            <a:normAutofit/>
          </a:bodyPr>
          <a:lstStyle/>
          <a:p>
            <a:r>
              <a:rPr lang="en-US" b="1" dirty="0"/>
              <a:t>Bonus Tip For Today</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pic>
        <p:nvPicPr>
          <p:cNvPr id="6" name="Picture 5">
            <a:extLst>
              <a:ext uri="{FF2B5EF4-FFF2-40B4-BE49-F238E27FC236}">
                <a16:creationId xmlns:a16="http://schemas.microsoft.com/office/drawing/2014/main" id="{D5678BD6-2610-4064-86FF-24B8F35628A8}"/>
              </a:ext>
            </a:extLst>
          </p:cNvPr>
          <p:cNvPicPr>
            <a:picLocks noChangeAspect="1"/>
          </p:cNvPicPr>
          <p:nvPr/>
        </p:nvPicPr>
        <p:blipFill rotWithShape="1">
          <a:blip r:embed="rId2"/>
          <a:srcRect l="69000" t="16106" r="14977" b="38807"/>
          <a:stretch/>
        </p:blipFill>
        <p:spPr>
          <a:xfrm>
            <a:off x="246835" y="1029312"/>
            <a:ext cx="4685037" cy="4389119"/>
          </a:xfrm>
          <a:prstGeom prst="rect">
            <a:avLst/>
          </a:prstGeom>
        </p:spPr>
      </p:pic>
      <p:sp>
        <p:nvSpPr>
          <p:cNvPr id="8" name="TextBox 7">
            <a:extLst>
              <a:ext uri="{FF2B5EF4-FFF2-40B4-BE49-F238E27FC236}">
                <a16:creationId xmlns:a16="http://schemas.microsoft.com/office/drawing/2014/main" id="{311CC7B0-F203-4EB4-87D1-995DE09858A7}"/>
              </a:ext>
            </a:extLst>
          </p:cNvPr>
          <p:cNvSpPr txBox="1"/>
          <p:nvPr/>
        </p:nvSpPr>
        <p:spPr>
          <a:xfrm>
            <a:off x="5149736" y="1264880"/>
            <a:ext cx="6097384" cy="1569660"/>
          </a:xfrm>
          <a:prstGeom prst="rect">
            <a:avLst/>
          </a:prstGeom>
          <a:noFill/>
        </p:spPr>
        <p:txBody>
          <a:bodyPr wrap="square">
            <a:spAutoFit/>
          </a:bodyPr>
          <a:lstStyle/>
          <a:p>
            <a:r>
              <a:rPr lang="en-US" sz="3200" b="1" dirty="0"/>
              <a:t>http://search.google.com/local/writereview?placeid=ChIJ3QE4nuR7ZIgR0mVq_CeFq6I</a:t>
            </a:r>
          </a:p>
        </p:txBody>
      </p:sp>
      <p:sp>
        <p:nvSpPr>
          <p:cNvPr id="10" name="TextBox 9">
            <a:extLst>
              <a:ext uri="{FF2B5EF4-FFF2-40B4-BE49-F238E27FC236}">
                <a16:creationId xmlns:a16="http://schemas.microsoft.com/office/drawing/2014/main" id="{AD2C312D-A6D5-44D1-8F3D-69042695E4C5}"/>
              </a:ext>
            </a:extLst>
          </p:cNvPr>
          <p:cNvSpPr txBox="1"/>
          <p:nvPr/>
        </p:nvSpPr>
        <p:spPr>
          <a:xfrm>
            <a:off x="5149736" y="3144084"/>
            <a:ext cx="6288577" cy="584775"/>
          </a:xfrm>
          <a:prstGeom prst="rect">
            <a:avLst/>
          </a:prstGeom>
          <a:noFill/>
        </p:spPr>
        <p:txBody>
          <a:bodyPr wrap="square">
            <a:spAutoFit/>
          </a:bodyPr>
          <a:lstStyle/>
          <a:p>
            <a:r>
              <a:rPr lang="en-US" sz="3200" b="1" i="0" u="sng" dirty="0">
                <a:solidFill>
                  <a:srgbClr val="0000FF"/>
                </a:solidFill>
                <a:effectLst/>
                <a:latin typeface="Montserrat" panose="00000500000000000000" pitchFamily="2" charset="0"/>
              </a:rPr>
              <a:t>tinyurl.com/reviewbelanotte</a:t>
            </a:r>
            <a:endParaRPr lang="en-US" sz="3200" u="sng" dirty="0">
              <a:solidFill>
                <a:srgbClr val="0000FF"/>
              </a:solidFill>
            </a:endParaRPr>
          </a:p>
        </p:txBody>
      </p:sp>
      <p:sp>
        <p:nvSpPr>
          <p:cNvPr id="11" name="TextBox 10">
            <a:extLst>
              <a:ext uri="{FF2B5EF4-FFF2-40B4-BE49-F238E27FC236}">
                <a16:creationId xmlns:a16="http://schemas.microsoft.com/office/drawing/2014/main" id="{97F49A80-602C-4019-A0D8-B724C50CF18B}"/>
              </a:ext>
            </a:extLst>
          </p:cNvPr>
          <p:cNvSpPr txBox="1"/>
          <p:nvPr/>
        </p:nvSpPr>
        <p:spPr>
          <a:xfrm>
            <a:off x="4061633" y="4199935"/>
            <a:ext cx="8130367" cy="1631216"/>
          </a:xfrm>
          <a:prstGeom prst="rect">
            <a:avLst/>
          </a:prstGeom>
          <a:noFill/>
        </p:spPr>
        <p:txBody>
          <a:bodyPr wrap="square" rtlCol="0">
            <a:spAutoFit/>
          </a:bodyPr>
          <a:lstStyle/>
          <a:p>
            <a:r>
              <a:rPr lang="en-US" sz="2000" b="1" dirty="0"/>
              <a:t>TIP: Shorten long, hard to share links with a URL shortener like TinyURL.com, there of lots of shortener websites and most are free to use.</a:t>
            </a:r>
            <a:br>
              <a:rPr lang="en-US" sz="2000" b="1" dirty="0"/>
            </a:br>
            <a:r>
              <a:rPr lang="en-US" sz="2000" b="1" dirty="0"/>
              <a:t>Share shortened URL verbally, in print (signs, flyers, table stands, business cards, </a:t>
            </a:r>
            <a:r>
              <a:rPr lang="en-US" sz="2000" b="1" dirty="0" err="1"/>
              <a:t>teeshirts</a:t>
            </a:r>
            <a:r>
              <a:rPr lang="en-US" sz="2000" b="1" dirty="0"/>
              <a:t>), on your website, via email or text message. </a:t>
            </a:r>
            <a:br>
              <a:rPr lang="en-US" sz="2000" b="1" dirty="0"/>
            </a:br>
            <a:r>
              <a:rPr lang="en-US" sz="2000" b="1" dirty="0"/>
              <a:t>Every local business should have over a 100 5-star reviews or more!</a:t>
            </a:r>
          </a:p>
        </p:txBody>
      </p:sp>
    </p:spTree>
    <p:extLst>
      <p:ext uri="{BB962C8B-B14F-4D97-AF65-F5344CB8AC3E}">
        <p14:creationId xmlns:p14="http://schemas.microsoft.com/office/powerpoint/2010/main" val="3930543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620908" y="4766100"/>
            <a:ext cx="10742590" cy="1013898"/>
          </a:xfrm>
        </p:spPr>
        <p:txBody>
          <a:bodyPr>
            <a:normAutofit fontScale="90000"/>
          </a:bodyPr>
          <a:lstStyle/>
          <a:p>
            <a:r>
              <a:rPr lang="en-US" b="1" dirty="0"/>
              <a:t>My ask is to have no-obligation meeting with any business interested in learning more about the 1000 little things that has doubled, even tripled some of my clients business leads from their online </a:t>
            </a:r>
            <a:r>
              <a:rPr lang="en-US" b="1" dirty="0" err="1"/>
              <a:t>prescence</a:t>
            </a:r>
            <a:r>
              <a:rPr lang="en-US" b="1" dirty="0"/>
              <a:t>.. </a:t>
            </a:r>
            <a:br>
              <a:rPr lang="en-US" b="1" dirty="0"/>
            </a:br>
            <a:r>
              <a:rPr lang="en-US" b="1" dirty="0"/>
              <a:t>Let’s meet up soon!</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Tree>
    <p:extLst>
      <p:ext uri="{BB962C8B-B14F-4D97-AF65-F5344CB8AC3E}">
        <p14:creationId xmlns:p14="http://schemas.microsoft.com/office/powerpoint/2010/main" val="3901365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1145059" y="2606167"/>
            <a:ext cx="10493433" cy="1013898"/>
          </a:xfrm>
        </p:spPr>
        <p:txBody>
          <a:bodyPr>
            <a:normAutofit/>
          </a:bodyPr>
          <a:lstStyle/>
          <a:p>
            <a:r>
              <a:rPr lang="en-US" sz="4400" b="1" dirty="0"/>
              <a:t>Quick Review About Me Who Don’t Know Me</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Tree>
    <p:extLst>
      <p:ext uri="{BB962C8B-B14F-4D97-AF65-F5344CB8AC3E}">
        <p14:creationId xmlns:p14="http://schemas.microsoft.com/office/powerpoint/2010/main" val="1606269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a:extLst>
              <a:ext uri="{FF2B5EF4-FFF2-40B4-BE49-F238E27FC236}">
                <a16:creationId xmlns:a16="http://schemas.microsoft.com/office/drawing/2014/main" id="{32641625-467B-408B-89DE-B56C054383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8457" y="971198"/>
            <a:ext cx="5880956" cy="4410717"/>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a:extLst>
              <a:ext uri="{FF2B5EF4-FFF2-40B4-BE49-F238E27FC236}">
                <a16:creationId xmlns:a16="http://schemas.microsoft.com/office/drawing/2014/main" id="{0792FB64-04E3-4CF7-B274-614587D9A73C}"/>
              </a:ext>
            </a:extLst>
          </p:cNvPr>
          <p:cNvSpPr>
            <a:spLocks noGrp="1"/>
          </p:cNvSpPr>
          <p:nvPr>
            <p:ph type="ctrTitle"/>
          </p:nvPr>
        </p:nvSpPr>
        <p:spPr>
          <a:xfrm>
            <a:off x="2326886" y="80954"/>
            <a:ext cx="7538227" cy="740616"/>
          </a:xfrm>
        </p:spPr>
        <p:txBody>
          <a:bodyPr>
            <a:normAutofit/>
          </a:bodyPr>
          <a:lstStyle/>
          <a:p>
            <a:r>
              <a:rPr lang="en-US" sz="3200" b="1" dirty="0"/>
              <a:t>Married 25 Years To Susan Stewart</a:t>
            </a:r>
          </a:p>
        </p:txBody>
      </p:sp>
      <p:pic>
        <p:nvPicPr>
          <p:cNvPr id="1026" name="Picture 2" descr="May be an image of 2 people, including Mike Stewart">
            <a:extLst>
              <a:ext uri="{FF2B5EF4-FFF2-40B4-BE49-F238E27FC236}">
                <a16:creationId xmlns:a16="http://schemas.microsoft.com/office/drawing/2014/main" id="{EBA143D9-E3B0-4081-B8F5-7845D19DCE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49" y="971198"/>
            <a:ext cx="3642922" cy="4332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4843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8FE6D45B-CF22-482C-8D66-F8FD49A3C69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377" t="50000" r="29784" b="17419"/>
          <a:stretch/>
        </p:blipFill>
        <p:spPr bwMode="auto">
          <a:xfrm>
            <a:off x="494803" y="1990510"/>
            <a:ext cx="2586995" cy="36289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9A45BFEE-4C82-4AAB-9B25-AE0500A672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5819" y="1990510"/>
            <a:ext cx="4316795" cy="28769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DBE7754C-F868-4161-B853-71ADACE936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6635" y="1990511"/>
            <a:ext cx="3835967" cy="2876975"/>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8CB1C952-2865-4AEA-9CDE-22EA81DA61F9}"/>
              </a:ext>
            </a:extLst>
          </p:cNvPr>
          <p:cNvSpPr>
            <a:spLocks noGrp="1"/>
          </p:cNvSpPr>
          <p:nvPr>
            <p:ph type="ctrTitle"/>
          </p:nvPr>
        </p:nvSpPr>
        <p:spPr>
          <a:xfrm>
            <a:off x="-542645" y="1051898"/>
            <a:ext cx="4944835" cy="740616"/>
          </a:xfrm>
        </p:spPr>
        <p:txBody>
          <a:bodyPr>
            <a:normAutofit/>
          </a:bodyPr>
          <a:lstStyle/>
          <a:p>
            <a:r>
              <a:rPr lang="en-US" sz="3200" b="1" dirty="0"/>
              <a:t>Cameron &amp; Lindsey</a:t>
            </a:r>
          </a:p>
        </p:txBody>
      </p:sp>
      <p:sp>
        <p:nvSpPr>
          <p:cNvPr id="10" name="Title 1">
            <a:extLst>
              <a:ext uri="{FF2B5EF4-FFF2-40B4-BE49-F238E27FC236}">
                <a16:creationId xmlns:a16="http://schemas.microsoft.com/office/drawing/2014/main" id="{209FCCBE-132F-4FD4-8FA7-0248EC5F86F1}"/>
              </a:ext>
            </a:extLst>
          </p:cNvPr>
          <p:cNvSpPr txBox="1">
            <a:spLocks/>
          </p:cNvSpPr>
          <p:nvPr/>
        </p:nvSpPr>
        <p:spPr>
          <a:xfrm>
            <a:off x="3081800" y="1051898"/>
            <a:ext cx="4944835" cy="7406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a:t>Eric &amp; Lindsey</a:t>
            </a:r>
          </a:p>
        </p:txBody>
      </p:sp>
      <p:sp>
        <p:nvSpPr>
          <p:cNvPr id="11" name="Title 1">
            <a:extLst>
              <a:ext uri="{FF2B5EF4-FFF2-40B4-BE49-F238E27FC236}">
                <a16:creationId xmlns:a16="http://schemas.microsoft.com/office/drawing/2014/main" id="{ACCA32C4-B2AB-4F3D-8823-F792CC098DE3}"/>
              </a:ext>
            </a:extLst>
          </p:cNvPr>
          <p:cNvSpPr txBox="1">
            <a:spLocks/>
          </p:cNvSpPr>
          <p:nvPr/>
        </p:nvSpPr>
        <p:spPr>
          <a:xfrm>
            <a:off x="7095000" y="1051898"/>
            <a:ext cx="4944835" cy="7406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a:t>Michael &amp; Jolene</a:t>
            </a:r>
          </a:p>
        </p:txBody>
      </p:sp>
      <p:sp>
        <p:nvSpPr>
          <p:cNvPr id="8" name="Title 1">
            <a:extLst>
              <a:ext uri="{FF2B5EF4-FFF2-40B4-BE49-F238E27FC236}">
                <a16:creationId xmlns:a16="http://schemas.microsoft.com/office/drawing/2014/main" id="{339360C4-BD0C-4C05-ACBA-3AC945500E8D}"/>
              </a:ext>
            </a:extLst>
          </p:cNvPr>
          <p:cNvSpPr txBox="1">
            <a:spLocks/>
          </p:cNvSpPr>
          <p:nvPr/>
        </p:nvSpPr>
        <p:spPr>
          <a:xfrm>
            <a:off x="2326886" y="80954"/>
            <a:ext cx="7538227" cy="7406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a:t>3 Kids and 3 Spouses</a:t>
            </a:r>
          </a:p>
        </p:txBody>
      </p:sp>
    </p:spTree>
    <p:extLst>
      <p:ext uri="{BB962C8B-B14F-4D97-AF65-F5344CB8AC3E}">
        <p14:creationId xmlns:p14="http://schemas.microsoft.com/office/powerpoint/2010/main" val="121578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DE921F8C-3468-46E5-94FF-0DD56D3BD36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7944" r="12848"/>
          <a:stretch/>
        </p:blipFill>
        <p:spPr bwMode="auto">
          <a:xfrm>
            <a:off x="4091213" y="1023748"/>
            <a:ext cx="3769179" cy="473165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45563EB3-063A-4DC7-868F-C8747D318C5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197" t="17162" r="8499" b="18527"/>
          <a:stretch/>
        </p:blipFill>
        <p:spPr bwMode="auto">
          <a:xfrm>
            <a:off x="8013699" y="1063169"/>
            <a:ext cx="3769179" cy="473165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may contain: 1 person, sitting, table, child and indoor">
            <a:extLst>
              <a:ext uri="{FF2B5EF4-FFF2-40B4-BE49-F238E27FC236}">
                <a16:creationId xmlns:a16="http://schemas.microsoft.com/office/drawing/2014/main" id="{1DCC62F9-0E4D-4EB0-8F69-27B8C934FE5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514" r="30349" b="18835"/>
          <a:stretch/>
        </p:blipFill>
        <p:spPr bwMode="auto">
          <a:xfrm>
            <a:off x="-342113" y="1023749"/>
            <a:ext cx="4333730" cy="4771078"/>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151FAEEE-45B9-4D57-A795-3FAAAF077737}"/>
              </a:ext>
            </a:extLst>
          </p:cNvPr>
          <p:cNvSpPr>
            <a:spLocks noGrp="1"/>
          </p:cNvSpPr>
          <p:nvPr>
            <p:ph type="ctrTitle"/>
          </p:nvPr>
        </p:nvSpPr>
        <p:spPr>
          <a:xfrm>
            <a:off x="-342113" y="37851"/>
            <a:ext cx="4944835" cy="740616"/>
          </a:xfrm>
        </p:spPr>
        <p:txBody>
          <a:bodyPr>
            <a:normAutofit/>
          </a:bodyPr>
          <a:lstStyle/>
          <a:p>
            <a:r>
              <a:rPr lang="en-US" sz="3200" b="1" dirty="0"/>
              <a:t>Harper</a:t>
            </a:r>
          </a:p>
        </p:txBody>
      </p:sp>
      <p:sp>
        <p:nvSpPr>
          <p:cNvPr id="8" name="Title 1">
            <a:extLst>
              <a:ext uri="{FF2B5EF4-FFF2-40B4-BE49-F238E27FC236}">
                <a16:creationId xmlns:a16="http://schemas.microsoft.com/office/drawing/2014/main" id="{CF8F580C-48CC-4C7C-B76D-AB66BCA1E58D}"/>
              </a:ext>
            </a:extLst>
          </p:cNvPr>
          <p:cNvSpPr txBox="1">
            <a:spLocks/>
          </p:cNvSpPr>
          <p:nvPr/>
        </p:nvSpPr>
        <p:spPr>
          <a:xfrm>
            <a:off x="3448870" y="37851"/>
            <a:ext cx="4944835" cy="7406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a:t>Martinique</a:t>
            </a:r>
          </a:p>
        </p:txBody>
      </p:sp>
      <p:sp>
        <p:nvSpPr>
          <p:cNvPr id="9" name="Title 1">
            <a:extLst>
              <a:ext uri="{FF2B5EF4-FFF2-40B4-BE49-F238E27FC236}">
                <a16:creationId xmlns:a16="http://schemas.microsoft.com/office/drawing/2014/main" id="{CE6B14F4-EDDC-4E2D-9EAF-294D17645D5C}"/>
              </a:ext>
            </a:extLst>
          </p:cNvPr>
          <p:cNvSpPr txBox="1">
            <a:spLocks/>
          </p:cNvSpPr>
          <p:nvPr/>
        </p:nvSpPr>
        <p:spPr>
          <a:xfrm>
            <a:off x="7425870" y="37851"/>
            <a:ext cx="4944835" cy="7406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a:t>Harland</a:t>
            </a:r>
          </a:p>
        </p:txBody>
      </p:sp>
    </p:spTree>
    <p:extLst>
      <p:ext uri="{BB962C8B-B14F-4D97-AF65-F5344CB8AC3E}">
        <p14:creationId xmlns:p14="http://schemas.microsoft.com/office/powerpoint/2010/main" val="2100585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721110" y="131689"/>
            <a:ext cx="10493433" cy="1013898"/>
          </a:xfrm>
        </p:spPr>
        <p:txBody>
          <a:bodyPr>
            <a:normAutofit/>
          </a:bodyPr>
          <a:lstStyle/>
          <a:p>
            <a:r>
              <a:rPr lang="en-US" sz="4400" b="1" dirty="0"/>
              <a:t>Music Always Been a Part Of My Life </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pic>
        <p:nvPicPr>
          <p:cNvPr id="5" name="Picture 4" descr="A group of men playing instruments&#10;&#10;Description automatically generated with low confidence">
            <a:extLst>
              <a:ext uri="{FF2B5EF4-FFF2-40B4-BE49-F238E27FC236}">
                <a16:creationId xmlns:a16="http://schemas.microsoft.com/office/drawing/2014/main" id="{95956539-E430-4D04-A022-329BFB1122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684" y="1338569"/>
            <a:ext cx="5056724" cy="437601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 name="Picture 6" descr="A group of men in suits&#10;&#10;Description automatically generated with medium confidence">
            <a:extLst>
              <a:ext uri="{FF2B5EF4-FFF2-40B4-BE49-F238E27FC236}">
                <a16:creationId xmlns:a16="http://schemas.microsoft.com/office/drawing/2014/main" id="{5ED81CF4-6657-4398-8A47-556BF5370F87}"/>
              </a:ext>
            </a:extLst>
          </p:cNvPr>
          <p:cNvPicPr>
            <a:picLocks noChangeAspect="1"/>
          </p:cNvPicPr>
          <p:nvPr/>
        </p:nvPicPr>
        <p:blipFill rotWithShape="1">
          <a:blip r:embed="rId3">
            <a:extLst>
              <a:ext uri="{28A0092B-C50C-407E-A947-70E740481C1C}">
                <a14:useLocalDpi xmlns:a14="http://schemas.microsoft.com/office/drawing/2010/main" val="0"/>
              </a:ext>
            </a:extLst>
          </a:blip>
          <a:srcRect t="19636" b="1091"/>
          <a:stretch/>
        </p:blipFill>
        <p:spPr>
          <a:xfrm>
            <a:off x="5967826" y="1338569"/>
            <a:ext cx="5416043" cy="437601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8860304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739582" y="-97407"/>
            <a:ext cx="10493433" cy="1013898"/>
          </a:xfrm>
        </p:spPr>
        <p:txBody>
          <a:bodyPr>
            <a:normAutofit fontScale="90000"/>
          </a:bodyPr>
          <a:lstStyle/>
          <a:p>
            <a:br>
              <a:rPr lang="en-US" sz="4400" b="1" dirty="0"/>
            </a:br>
            <a:r>
              <a:rPr lang="en-US" sz="4400" b="1" dirty="0"/>
              <a:t>My Semi-Retirement in Music City</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pic>
        <p:nvPicPr>
          <p:cNvPr id="6" name="Picture 5" descr="A person playing a guitar&#10;&#10;Description automatically generated with medium confidence">
            <a:extLst>
              <a:ext uri="{FF2B5EF4-FFF2-40B4-BE49-F238E27FC236}">
                <a16:creationId xmlns:a16="http://schemas.microsoft.com/office/drawing/2014/main" id="{259E008A-22C2-41EF-902D-8F86727CC79A}"/>
              </a:ext>
            </a:extLst>
          </p:cNvPr>
          <p:cNvPicPr>
            <a:picLocks noChangeAspect="1"/>
          </p:cNvPicPr>
          <p:nvPr/>
        </p:nvPicPr>
        <p:blipFill rotWithShape="1">
          <a:blip r:embed="rId2">
            <a:extLst>
              <a:ext uri="{28A0092B-C50C-407E-A947-70E740481C1C}">
                <a14:useLocalDpi xmlns:a14="http://schemas.microsoft.com/office/drawing/2010/main" val="0"/>
              </a:ext>
            </a:extLst>
          </a:blip>
          <a:srcRect r="17451"/>
          <a:stretch/>
        </p:blipFill>
        <p:spPr>
          <a:xfrm>
            <a:off x="258319" y="1178073"/>
            <a:ext cx="3436226" cy="2766291"/>
          </a:xfrm>
          <a:prstGeom prst="rect">
            <a:avLst/>
          </a:prstGeom>
          <a:ln>
            <a:noFill/>
          </a:ln>
          <a:effectLst>
            <a:outerShdw blurRad="190500" algn="tl" rotWithShape="0">
              <a:srgbClr val="000000">
                <a:alpha val="70000"/>
              </a:srgbClr>
            </a:outerShdw>
          </a:effectLst>
        </p:spPr>
      </p:pic>
      <p:pic>
        <p:nvPicPr>
          <p:cNvPr id="8" name="Picture 7" descr="A picture containing person, person&#10;&#10;Description automatically generated">
            <a:extLst>
              <a:ext uri="{FF2B5EF4-FFF2-40B4-BE49-F238E27FC236}">
                <a16:creationId xmlns:a16="http://schemas.microsoft.com/office/drawing/2014/main" id="{8E80176A-02B9-436F-BB02-032FBEE69D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2630424" y="2890074"/>
            <a:ext cx="3546764" cy="2660073"/>
          </a:xfrm>
          <a:prstGeom prst="rect">
            <a:avLst/>
          </a:prstGeom>
          <a:ln>
            <a:noFill/>
          </a:ln>
          <a:effectLst>
            <a:outerShdw blurRad="190500" algn="tl" rotWithShape="0">
              <a:srgbClr val="000000">
                <a:alpha val="70000"/>
              </a:srgbClr>
            </a:outerShdw>
          </a:effectLst>
        </p:spPr>
      </p:pic>
      <p:pic>
        <p:nvPicPr>
          <p:cNvPr id="10" name="Picture 9" descr="A large crowd of people in a city&#10;&#10;Description automatically generated with low confidence">
            <a:extLst>
              <a:ext uri="{FF2B5EF4-FFF2-40B4-BE49-F238E27FC236}">
                <a16:creationId xmlns:a16="http://schemas.microsoft.com/office/drawing/2014/main" id="{861D6643-3663-4AA9-9784-BCC287605F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6539" y="1055706"/>
            <a:ext cx="3620780" cy="2715585"/>
          </a:xfrm>
          <a:prstGeom prst="rect">
            <a:avLst/>
          </a:prstGeom>
          <a:ln>
            <a:noFill/>
          </a:ln>
          <a:effectLst>
            <a:outerShdw blurRad="190500" algn="tl" rotWithShape="0">
              <a:srgbClr val="000000">
                <a:alpha val="70000"/>
              </a:srgbClr>
            </a:outerShdw>
          </a:effectLst>
        </p:spPr>
      </p:pic>
      <p:pic>
        <p:nvPicPr>
          <p:cNvPr id="12" name="Picture 11" descr="Graphical user interface, website&#10;&#10;Description automatically generated">
            <a:extLst>
              <a:ext uri="{FF2B5EF4-FFF2-40B4-BE49-F238E27FC236}">
                <a16:creationId xmlns:a16="http://schemas.microsoft.com/office/drawing/2014/main" id="{EEE7D31F-F2B2-4F98-9767-8E0A4BC1C9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6627" y="3211525"/>
            <a:ext cx="3645371" cy="2430247"/>
          </a:xfrm>
          <a:prstGeom prst="rect">
            <a:avLst/>
          </a:prstGeom>
          <a:ln>
            <a:noFill/>
          </a:ln>
          <a:effectLst>
            <a:outerShdw blurRad="190500" algn="tl" rotWithShape="0">
              <a:srgbClr val="000000">
                <a:alpha val="70000"/>
              </a:srgbClr>
            </a:outerShdw>
          </a:effectLst>
        </p:spPr>
      </p:pic>
      <p:pic>
        <p:nvPicPr>
          <p:cNvPr id="14" name="Picture 13" descr="A picture containing text, floor, indoor, piano&#10;&#10;Description automatically generated">
            <a:extLst>
              <a:ext uri="{FF2B5EF4-FFF2-40B4-BE49-F238E27FC236}">
                <a16:creationId xmlns:a16="http://schemas.microsoft.com/office/drawing/2014/main" id="{125A0434-5C40-4016-A792-54D8D45C9E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49292" y="916491"/>
            <a:ext cx="2874426" cy="2155819"/>
          </a:xfrm>
          <a:prstGeom prst="rect">
            <a:avLst/>
          </a:prstGeom>
          <a:ln>
            <a:noFill/>
          </a:ln>
          <a:effectLst>
            <a:outerShdw blurRad="190500" algn="tl" rotWithShape="0">
              <a:srgbClr val="000000">
                <a:alpha val="70000"/>
              </a:srgbClr>
            </a:outerShdw>
          </a:effectLst>
        </p:spPr>
      </p:pic>
      <p:sp>
        <p:nvSpPr>
          <p:cNvPr id="3" name="TextBox 2">
            <a:extLst>
              <a:ext uri="{FF2B5EF4-FFF2-40B4-BE49-F238E27FC236}">
                <a16:creationId xmlns:a16="http://schemas.microsoft.com/office/drawing/2014/main" id="{A2FBA6E6-FA41-4636-A926-F882C2A2C114}"/>
              </a:ext>
            </a:extLst>
          </p:cNvPr>
          <p:cNvSpPr txBox="1"/>
          <p:nvPr/>
        </p:nvSpPr>
        <p:spPr>
          <a:xfrm>
            <a:off x="1909476" y="5666076"/>
            <a:ext cx="8954906" cy="369332"/>
          </a:xfrm>
          <a:prstGeom prst="rect">
            <a:avLst/>
          </a:prstGeom>
          <a:noFill/>
        </p:spPr>
        <p:txBody>
          <a:bodyPr wrap="square" rtlCol="0">
            <a:spAutoFit/>
          </a:bodyPr>
          <a:lstStyle/>
          <a:p>
            <a:r>
              <a:rPr lang="en-US" b="1" dirty="0"/>
              <a:t>City Winery Nashville July 22</a:t>
            </a:r>
            <a:r>
              <a:rPr lang="en-US" b="1" baseline="30000" dirty="0"/>
              <a:t>nd</a:t>
            </a:r>
            <a:r>
              <a:rPr lang="en-US" b="1" dirty="0"/>
              <a:t> Thursday BoxTops.com/tour/ “The Letter, Cry Like A Baby”</a:t>
            </a:r>
          </a:p>
        </p:txBody>
      </p:sp>
    </p:spTree>
    <p:extLst>
      <p:ext uri="{BB962C8B-B14F-4D97-AF65-F5344CB8AC3E}">
        <p14:creationId xmlns:p14="http://schemas.microsoft.com/office/powerpoint/2010/main" val="36122026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9">
            <a:extLst>
              <a:ext uri="{FF2B5EF4-FFF2-40B4-BE49-F238E27FC236}">
                <a16:creationId xmlns:a16="http://schemas.microsoft.com/office/drawing/2014/main" id="{F376C20C-7E4A-4859-8423-25C66860991E}"/>
              </a:ext>
            </a:extLst>
          </p:cNvPr>
          <p:cNvSpPr/>
          <p:nvPr/>
        </p:nvSpPr>
        <p:spPr>
          <a:xfrm>
            <a:off x="3781425" y="2873505"/>
            <a:ext cx="3733800" cy="936495"/>
          </a:xfrm>
          <a:prstGeom prst="wedgeRectCallout">
            <a:avLst>
              <a:gd name="adj1" fmla="val -77975"/>
              <a:gd name="adj2" fmla="val 89795"/>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390274" y="1140008"/>
            <a:ext cx="10256693" cy="357158"/>
          </a:xfrm>
        </p:spPr>
        <p:txBody>
          <a:bodyPr>
            <a:noAutofit/>
          </a:bodyPr>
          <a:lstStyle/>
          <a:p>
            <a:r>
              <a:rPr lang="en-US" sz="3200" b="1" dirty="0"/>
              <a:t>The 1000 little things that control a web presence that have nothing to do with web design, but makes all the difference in success or failure of getting leads!</a:t>
            </a:r>
          </a:p>
        </p:txBody>
      </p:sp>
      <p:sp>
        <p:nvSpPr>
          <p:cNvPr id="3" name="Subtitle 2">
            <a:extLst>
              <a:ext uri="{FF2B5EF4-FFF2-40B4-BE49-F238E27FC236}">
                <a16:creationId xmlns:a16="http://schemas.microsoft.com/office/drawing/2014/main" id="{CED7F6A1-ECF1-4227-A47D-2A83AB2EB2A7}"/>
              </a:ext>
            </a:extLst>
          </p:cNvPr>
          <p:cNvSpPr>
            <a:spLocks noGrp="1"/>
          </p:cNvSpPr>
          <p:nvPr>
            <p:ph type="subTitle" idx="1"/>
          </p:nvPr>
        </p:nvSpPr>
        <p:spPr>
          <a:xfrm>
            <a:off x="1372310" y="1973777"/>
            <a:ext cx="4258214" cy="4324416"/>
          </a:xfrm>
        </p:spPr>
        <p:txBody>
          <a:bodyPr>
            <a:normAutofit fontScale="55000" lnSpcReduction="20000"/>
          </a:bodyPr>
          <a:lstStyle/>
          <a:p>
            <a:pPr algn="l"/>
            <a:r>
              <a:rPr lang="en-US" sz="2000" dirty="0"/>
              <a:t>Get 5 Star Google Reviews</a:t>
            </a:r>
            <a:br>
              <a:rPr lang="en-US" sz="2000" dirty="0"/>
            </a:br>
            <a:r>
              <a:rPr lang="en-US" sz="2000" dirty="0"/>
              <a:t>Display Reviews On Website</a:t>
            </a:r>
            <a:br>
              <a:rPr lang="en-US" sz="2000" dirty="0"/>
            </a:br>
            <a:r>
              <a:rPr lang="en-US" sz="2000" dirty="0"/>
              <a:t>URL Shorteners</a:t>
            </a:r>
            <a:br>
              <a:rPr lang="en-US" sz="2000" dirty="0"/>
            </a:br>
            <a:r>
              <a:rPr lang="en-US" sz="2000" dirty="0"/>
              <a:t>Reviews Incentives</a:t>
            </a:r>
            <a:br>
              <a:rPr lang="en-US" sz="2000" dirty="0"/>
            </a:br>
            <a:r>
              <a:rPr lang="en-US" sz="2000" dirty="0"/>
              <a:t>Google My Business Setup</a:t>
            </a:r>
            <a:br>
              <a:rPr lang="en-US" sz="2000" dirty="0"/>
            </a:br>
            <a:r>
              <a:rPr lang="en-US" sz="2000" dirty="0"/>
              <a:t>Google My Business Optimize</a:t>
            </a:r>
            <a:br>
              <a:rPr lang="en-US" sz="2000" dirty="0"/>
            </a:br>
            <a:r>
              <a:rPr lang="en-US" sz="2000" dirty="0"/>
              <a:t>Mobile Compatible – Responsive</a:t>
            </a:r>
            <a:br>
              <a:rPr lang="en-US" sz="2000" dirty="0"/>
            </a:br>
            <a:r>
              <a:rPr lang="en-US" sz="2000" dirty="0"/>
              <a:t>Response triggers</a:t>
            </a:r>
            <a:br>
              <a:rPr lang="en-US" sz="2000" dirty="0"/>
            </a:br>
            <a:r>
              <a:rPr lang="en-US" sz="2000" dirty="0"/>
              <a:t>Red Color Headlines</a:t>
            </a:r>
            <a:br>
              <a:rPr lang="en-US" sz="2000" dirty="0"/>
            </a:br>
            <a:r>
              <a:rPr lang="en-US" sz="2000" dirty="0"/>
              <a:t>Real Photos, Not Just Stock</a:t>
            </a:r>
            <a:br>
              <a:rPr lang="en-US" sz="2000" dirty="0"/>
            </a:br>
            <a:r>
              <a:rPr lang="en-US" sz="2000" dirty="0"/>
              <a:t>Photo descriptions in code</a:t>
            </a:r>
            <a:br>
              <a:rPr lang="en-US" sz="2000" dirty="0"/>
            </a:br>
            <a:r>
              <a:rPr lang="en-US" sz="2000" dirty="0"/>
              <a:t>Title Tags on each page</a:t>
            </a:r>
            <a:br>
              <a:rPr lang="en-US" sz="2000" dirty="0"/>
            </a:br>
            <a:r>
              <a:rPr lang="en-US" sz="2000" dirty="0"/>
              <a:t>Geo Targeted URLs</a:t>
            </a:r>
            <a:br>
              <a:rPr lang="en-US" sz="2000" dirty="0"/>
            </a:br>
            <a:r>
              <a:rPr lang="en-US" sz="2000" dirty="0"/>
              <a:t>Multiple Lead Gen URLs</a:t>
            </a:r>
            <a:br>
              <a:rPr lang="en-US" sz="2000" dirty="0"/>
            </a:br>
            <a:r>
              <a:rPr lang="en-US" sz="2000" dirty="0"/>
              <a:t>SEO Optimized Landing Pages</a:t>
            </a:r>
            <a:br>
              <a:rPr lang="en-US" sz="2000" dirty="0"/>
            </a:br>
            <a:r>
              <a:rPr lang="en-US" sz="2000" dirty="0"/>
              <a:t>URL Crawler Submission</a:t>
            </a:r>
            <a:br>
              <a:rPr lang="en-US" sz="2000" dirty="0"/>
            </a:br>
            <a:r>
              <a:rPr lang="en-US" sz="2000" dirty="0"/>
              <a:t>Content Marketing</a:t>
            </a:r>
            <a:br>
              <a:rPr lang="en-US" sz="2000" dirty="0"/>
            </a:br>
            <a:r>
              <a:rPr lang="en-US" sz="2000" dirty="0"/>
              <a:t>Regular Keyword Rich Blog Posts</a:t>
            </a:r>
            <a:br>
              <a:rPr lang="en-US" sz="2000" dirty="0"/>
            </a:br>
            <a:r>
              <a:rPr lang="en-US" sz="2000" dirty="0"/>
              <a:t>Regular Podcast Posts</a:t>
            </a:r>
            <a:br>
              <a:rPr lang="en-US" sz="2000" dirty="0"/>
            </a:br>
            <a:r>
              <a:rPr lang="en-US" sz="2000" dirty="0"/>
              <a:t>Regular YouTube Posts</a:t>
            </a:r>
            <a:br>
              <a:rPr lang="en-US" sz="2000" dirty="0"/>
            </a:br>
            <a:r>
              <a:rPr lang="en-US" sz="2000" dirty="0"/>
              <a:t>Regular Facebook Posts</a:t>
            </a:r>
            <a:br>
              <a:rPr lang="en-US" sz="2000" dirty="0"/>
            </a:br>
            <a:r>
              <a:rPr lang="en-US" sz="2000" dirty="0"/>
              <a:t>Facebook Business Page</a:t>
            </a:r>
            <a:br>
              <a:rPr lang="en-US" sz="2000" dirty="0"/>
            </a:br>
            <a:r>
              <a:rPr lang="en-US" sz="2000" dirty="0"/>
              <a:t>Facebook Business Group</a:t>
            </a:r>
            <a:br>
              <a:rPr lang="en-US" sz="2000" dirty="0"/>
            </a:br>
            <a:r>
              <a:rPr lang="en-US" sz="2000" dirty="0"/>
              <a:t>Facebook Headers Optimized</a:t>
            </a:r>
            <a:br>
              <a:rPr lang="en-US" sz="2000" dirty="0"/>
            </a:br>
            <a:r>
              <a:rPr lang="en-US" sz="2000" dirty="0"/>
              <a:t>Google </a:t>
            </a:r>
            <a:r>
              <a:rPr lang="en-US" sz="2000" dirty="0" err="1"/>
              <a:t>Adwords</a:t>
            </a:r>
            <a:br>
              <a:rPr lang="en-US" sz="2000" dirty="0"/>
            </a:br>
            <a:r>
              <a:rPr lang="en-US" sz="2000" dirty="0"/>
              <a:t>Facebook Ads</a:t>
            </a:r>
            <a:br>
              <a:rPr lang="en-US" sz="2000" dirty="0"/>
            </a:br>
            <a:r>
              <a:rPr lang="en-US" sz="2000" dirty="0"/>
              <a:t>Instagram Ads</a:t>
            </a:r>
            <a:br>
              <a:rPr lang="en-US" sz="2000" dirty="0"/>
            </a:br>
            <a:r>
              <a:rPr lang="en-US" sz="2000" dirty="0" err="1"/>
              <a:t>Linkedin</a:t>
            </a:r>
            <a:r>
              <a:rPr lang="en-US" sz="2000" dirty="0"/>
              <a:t> Ads</a:t>
            </a:r>
            <a:br>
              <a:rPr lang="en-US" sz="2000" dirty="0"/>
            </a:br>
            <a:r>
              <a:rPr lang="en-US" sz="2000" dirty="0"/>
              <a:t>Amazon Ads</a:t>
            </a:r>
            <a:br>
              <a:rPr lang="en-US" sz="2000" dirty="0"/>
            </a:br>
            <a:r>
              <a:rPr lang="en-US" sz="2000" dirty="0"/>
              <a:t>Spotify Ads</a:t>
            </a:r>
            <a:br>
              <a:rPr lang="en-US" sz="2000" dirty="0"/>
            </a:br>
            <a:r>
              <a:rPr lang="en-US" sz="2000" dirty="0"/>
              <a:t>Audio Go Ads</a:t>
            </a:r>
            <a:br>
              <a:rPr lang="en-US" sz="2000" dirty="0"/>
            </a:br>
            <a:r>
              <a:rPr lang="en-US" sz="2000" dirty="0"/>
              <a:t>Hypnotic Words</a:t>
            </a:r>
            <a:br>
              <a:rPr lang="en-US" sz="2000" dirty="0"/>
            </a:br>
            <a:r>
              <a:rPr lang="en-US" sz="2000" dirty="0"/>
              <a:t>Response Trigger Headlines</a:t>
            </a:r>
            <a:br>
              <a:rPr lang="en-US" sz="2000" dirty="0"/>
            </a:br>
            <a:r>
              <a:rPr lang="en-US" sz="2000" dirty="0"/>
              <a:t>Sales Copy</a:t>
            </a:r>
          </a:p>
          <a:p>
            <a:pPr algn="l"/>
            <a:endParaRPr lang="en-US" dirty="0"/>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
        <p:nvSpPr>
          <p:cNvPr id="5" name="Subtitle 2">
            <a:extLst>
              <a:ext uri="{FF2B5EF4-FFF2-40B4-BE49-F238E27FC236}">
                <a16:creationId xmlns:a16="http://schemas.microsoft.com/office/drawing/2014/main" id="{D6D3D945-6916-4CA8-B435-B550D9A55959}"/>
              </a:ext>
            </a:extLst>
          </p:cNvPr>
          <p:cNvSpPr txBox="1">
            <a:spLocks/>
          </p:cNvSpPr>
          <p:nvPr/>
        </p:nvSpPr>
        <p:spPr>
          <a:xfrm>
            <a:off x="3781425" y="2889076"/>
            <a:ext cx="3688080" cy="9364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000" b="1" dirty="0">
                <a:solidFill>
                  <a:schemeClr val="bg1"/>
                </a:solidFill>
              </a:rPr>
              <a:t>A category breaks down in lots of check points of little things. </a:t>
            </a:r>
            <a:br>
              <a:rPr lang="en-US" sz="2000" b="1" dirty="0">
                <a:solidFill>
                  <a:schemeClr val="bg1"/>
                </a:solidFill>
              </a:rPr>
            </a:br>
            <a:r>
              <a:rPr lang="en-US" sz="2000" b="1" dirty="0">
                <a:solidFill>
                  <a:schemeClr val="bg1"/>
                </a:solidFill>
              </a:rPr>
              <a:t>Example Podcast:</a:t>
            </a:r>
          </a:p>
          <a:p>
            <a:pPr algn="l"/>
            <a:endParaRPr lang="en-US" sz="2000" dirty="0">
              <a:solidFill>
                <a:schemeClr val="bg1"/>
              </a:solidFill>
            </a:endParaRPr>
          </a:p>
          <a:p>
            <a:pPr algn="l"/>
            <a:endParaRPr lang="en-US" dirty="0">
              <a:solidFill>
                <a:schemeClr val="bg1"/>
              </a:solidFill>
            </a:endParaRPr>
          </a:p>
        </p:txBody>
      </p:sp>
      <p:sp>
        <p:nvSpPr>
          <p:cNvPr id="6" name="Subtitle 2">
            <a:extLst>
              <a:ext uri="{FF2B5EF4-FFF2-40B4-BE49-F238E27FC236}">
                <a16:creationId xmlns:a16="http://schemas.microsoft.com/office/drawing/2014/main" id="{58170EDA-AEFD-48F0-8D3D-A550BCD6AD0D}"/>
              </a:ext>
            </a:extLst>
          </p:cNvPr>
          <p:cNvSpPr txBox="1">
            <a:spLocks/>
          </p:cNvSpPr>
          <p:nvPr/>
        </p:nvSpPr>
        <p:spPr>
          <a:xfrm>
            <a:off x="8055033" y="2166111"/>
            <a:ext cx="4317115" cy="4168187"/>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dirty="0"/>
              <a:t>Microphones needed</a:t>
            </a:r>
            <a:br>
              <a:rPr lang="en-US" sz="2000" dirty="0"/>
            </a:br>
            <a:r>
              <a:rPr lang="en-US" sz="2000" dirty="0"/>
              <a:t>Audio recording</a:t>
            </a:r>
            <a:br>
              <a:rPr lang="en-US" sz="2000" dirty="0"/>
            </a:br>
            <a:r>
              <a:rPr lang="en-US" sz="2000" dirty="0"/>
              <a:t>Audio Editing</a:t>
            </a:r>
            <a:br>
              <a:rPr lang="en-US" sz="2000" dirty="0"/>
            </a:br>
            <a:r>
              <a:rPr lang="en-US" sz="2000" dirty="0"/>
              <a:t>Audio Mixing</a:t>
            </a:r>
            <a:br>
              <a:rPr lang="en-US" sz="2000" dirty="0"/>
            </a:br>
            <a:r>
              <a:rPr lang="en-US" sz="2000" dirty="0"/>
              <a:t>Music Library</a:t>
            </a:r>
            <a:br>
              <a:rPr lang="en-US" sz="2000" dirty="0"/>
            </a:br>
            <a:r>
              <a:rPr lang="en-US" sz="2000" dirty="0"/>
              <a:t>Interview connection (</a:t>
            </a:r>
            <a:r>
              <a:rPr lang="en-US" sz="2000" dirty="0" err="1"/>
              <a:t>Streamyard</a:t>
            </a:r>
            <a:r>
              <a:rPr lang="en-US" sz="2000" dirty="0"/>
              <a:t>)</a:t>
            </a:r>
            <a:br>
              <a:rPr lang="en-US" sz="2000" dirty="0"/>
            </a:br>
            <a:r>
              <a:rPr lang="en-US" sz="2000" dirty="0"/>
              <a:t>Getting interesting guests</a:t>
            </a:r>
            <a:br>
              <a:rPr lang="en-US" sz="2000" dirty="0"/>
            </a:br>
            <a:r>
              <a:rPr lang="en-US" sz="2000" dirty="0"/>
              <a:t>Theme or SERP jingle</a:t>
            </a:r>
            <a:br>
              <a:rPr lang="en-US" sz="2000" dirty="0"/>
            </a:br>
            <a:r>
              <a:rPr lang="en-US" sz="2000" dirty="0"/>
              <a:t>Apple Submission</a:t>
            </a:r>
            <a:br>
              <a:rPr lang="en-US" sz="2000" dirty="0"/>
            </a:br>
            <a:r>
              <a:rPr lang="en-US" sz="2000" dirty="0"/>
              <a:t>Apple Reviews</a:t>
            </a:r>
            <a:br>
              <a:rPr lang="en-US" sz="2000" dirty="0"/>
            </a:br>
            <a:r>
              <a:rPr lang="en-US" sz="2000" dirty="0"/>
              <a:t>Amazon Submission</a:t>
            </a:r>
            <a:br>
              <a:rPr lang="en-US" sz="2000" dirty="0"/>
            </a:br>
            <a:r>
              <a:rPr lang="en-US" sz="2000" dirty="0"/>
              <a:t>Spotify Submission</a:t>
            </a:r>
            <a:br>
              <a:rPr lang="en-US" sz="2000" dirty="0"/>
            </a:br>
            <a:r>
              <a:rPr lang="en-US" sz="2000" dirty="0"/>
              <a:t>Google Podcast Submission</a:t>
            </a:r>
            <a:br>
              <a:rPr lang="en-US" sz="2000" dirty="0"/>
            </a:br>
            <a:r>
              <a:rPr lang="en-US" sz="2000" dirty="0"/>
              <a:t>Audio Transcription Otter</a:t>
            </a:r>
            <a:br>
              <a:rPr lang="en-US" sz="2000" dirty="0"/>
            </a:br>
            <a:r>
              <a:rPr lang="en-US" sz="2000" dirty="0" err="1"/>
              <a:t>Wordpress</a:t>
            </a:r>
            <a:r>
              <a:rPr lang="en-US" sz="2000" dirty="0"/>
              <a:t> Configuration</a:t>
            </a:r>
            <a:br>
              <a:rPr lang="en-US" sz="2000" dirty="0"/>
            </a:br>
            <a:r>
              <a:rPr lang="en-US" sz="2000" dirty="0"/>
              <a:t>Audio Mp3 Hosting</a:t>
            </a:r>
            <a:br>
              <a:rPr lang="en-US" sz="2000" dirty="0"/>
            </a:br>
            <a:r>
              <a:rPr lang="en-US" sz="2000" dirty="0"/>
              <a:t>Download tracking</a:t>
            </a:r>
            <a:br>
              <a:rPr lang="en-US" sz="2000" dirty="0"/>
            </a:br>
            <a:r>
              <a:rPr lang="en-US" sz="2000" dirty="0"/>
              <a:t>Scripting or Interview Skill (Show Content)</a:t>
            </a:r>
            <a:br>
              <a:rPr lang="en-US" sz="2000" dirty="0"/>
            </a:br>
            <a:r>
              <a:rPr lang="en-US" sz="2000" dirty="0" err="1"/>
              <a:t>Shownotes</a:t>
            </a:r>
            <a:br>
              <a:rPr lang="en-US" sz="2000" dirty="0"/>
            </a:br>
            <a:br>
              <a:rPr lang="en-US" sz="2000" dirty="0"/>
            </a:br>
            <a:endParaRPr lang="en-US" sz="2000" dirty="0"/>
          </a:p>
          <a:p>
            <a:pPr algn="l"/>
            <a:endParaRPr lang="en-US" dirty="0"/>
          </a:p>
        </p:txBody>
      </p:sp>
      <p:sp>
        <p:nvSpPr>
          <p:cNvPr id="9" name="Subtitle 2">
            <a:extLst>
              <a:ext uri="{FF2B5EF4-FFF2-40B4-BE49-F238E27FC236}">
                <a16:creationId xmlns:a16="http://schemas.microsoft.com/office/drawing/2014/main" id="{7BEB828C-E8E5-4EDB-971B-A417A69B003C}"/>
              </a:ext>
            </a:extLst>
          </p:cNvPr>
          <p:cNvSpPr txBox="1">
            <a:spLocks/>
          </p:cNvSpPr>
          <p:nvPr/>
        </p:nvSpPr>
        <p:spPr>
          <a:xfrm>
            <a:off x="0" y="1545659"/>
            <a:ext cx="4963409" cy="9364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000" b="1" dirty="0"/>
              <a:t>Just some categories of little things!</a:t>
            </a:r>
          </a:p>
          <a:p>
            <a:pPr algn="l"/>
            <a:endParaRPr lang="en-US" sz="2000" dirty="0"/>
          </a:p>
          <a:p>
            <a:pPr algn="l"/>
            <a:endParaRPr lang="en-US" dirty="0"/>
          </a:p>
        </p:txBody>
      </p:sp>
      <p:sp>
        <p:nvSpPr>
          <p:cNvPr id="11" name="Subtitle 2">
            <a:extLst>
              <a:ext uri="{FF2B5EF4-FFF2-40B4-BE49-F238E27FC236}">
                <a16:creationId xmlns:a16="http://schemas.microsoft.com/office/drawing/2014/main" id="{A1F8E7CE-9375-4CC9-8A9A-3551A4636413}"/>
              </a:ext>
            </a:extLst>
          </p:cNvPr>
          <p:cNvSpPr txBox="1">
            <a:spLocks/>
          </p:cNvSpPr>
          <p:nvPr/>
        </p:nvSpPr>
        <p:spPr>
          <a:xfrm>
            <a:off x="6909974" y="1741334"/>
            <a:ext cx="4963409" cy="9364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000" b="1" dirty="0"/>
              <a:t>Podcast breakdown of little things!</a:t>
            </a:r>
          </a:p>
          <a:p>
            <a:pPr algn="l"/>
            <a:endParaRPr lang="en-US" sz="2000" dirty="0"/>
          </a:p>
          <a:p>
            <a:pPr algn="l"/>
            <a:endParaRPr lang="en-US" dirty="0"/>
          </a:p>
        </p:txBody>
      </p:sp>
    </p:spTree>
    <p:extLst>
      <p:ext uri="{BB962C8B-B14F-4D97-AF65-F5344CB8AC3E}">
        <p14:creationId xmlns:p14="http://schemas.microsoft.com/office/powerpoint/2010/main" val="1483193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P spid="6"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BCF0-6CEF-420B-A57A-28FE8980D36B}"/>
              </a:ext>
            </a:extLst>
          </p:cNvPr>
          <p:cNvSpPr>
            <a:spLocks noGrp="1"/>
          </p:cNvSpPr>
          <p:nvPr>
            <p:ph type="ctrTitle"/>
          </p:nvPr>
        </p:nvSpPr>
        <p:spPr>
          <a:xfrm>
            <a:off x="823783" y="2587088"/>
            <a:ext cx="10544433" cy="1013898"/>
          </a:xfrm>
        </p:spPr>
        <p:txBody>
          <a:bodyPr>
            <a:normAutofit fontScale="90000"/>
          </a:bodyPr>
          <a:lstStyle/>
          <a:p>
            <a:r>
              <a:rPr lang="en-US" b="1" dirty="0"/>
              <a:t>And the Big One for Today</a:t>
            </a:r>
            <a:br>
              <a:rPr lang="en-US" b="1" dirty="0"/>
            </a:br>
            <a:r>
              <a:rPr lang="en-US" b="1" dirty="0"/>
              <a:t>A Little Thing I Invented That Works!</a:t>
            </a:r>
          </a:p>
        </p:txBody>
      </p:sp>
      <p:sp>
        <p:nvSpPr>
          <p:cNvPr id="4" name="TextBox 3">
            <a:extLst>
              <a:ext uri="{FF2B5EF4-FFF2-40B4-BE49-F238E27FC236}">
                <a16:creationId xmlns:a16="http://schemas.microsoft.com/office/drawing/2014/main" id="{4849590B-DDFE-42C2-A1E2-F0D01DD30ECA}"/>
              </a:ext>
            </a:extLst>
          </p:cNvPr>
          <p:cNvSpPr txBox="1"/>
          <p:nvPr/>
        </p:nvSpPr>
        <p:spPr>
          <a:xfrm>
            <a:off x="1145059" y="6203091"/>
            <a:ext cx="11046941" cy="523220"/>
          </a:xfrm>
          <a:prstGeom prst="rect">
            <a:avLst/>
          </a:prstGeom>
          <a:noFill/>
        </p:spPr>
        <p:txBody>
          <a:bodyPr wrap="square" rtlCol="0">
            <a:spAutoFit/>
          </a:bodyPr>
          <a:lstStyle/>
          <a:p>
            <a:r>
              <a:rPr lang="en-US" sz="2800" dirty="0">
                <a:solidFill>
                  <a:schemeClr val="accent4">
                    <a:lumMod val="40000"/>
                    <a:lumOff val="60000"/>
                  </a:schemeClr>
                </a:solidFill>
                <a:latin typeface="Arial Black" panose="020B0A04020102020204" pitchFamily="34" charset="0"/>
              </a:rPr>
              <a:t>WebsitesYouControl.com - Mike Stewart 770-826-3662</a:t>
            </a:r>
          </a:p>
        </p:txBody>
      </p:sp>
    </p:spTree>
    <p:extLst>
      <p:ext uri="{BB962C8B-B14F-4D97-AF65-F5344CB8AC3E}">
        <p14:creationId xmlns:p14="http://schemas.microsoft.com/office/powerpoint/2010/main" val="41242499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757</TotalTime>
  <Words>1033</Words>
  <Application>Microsoft Office PowerPoint</Application>
  <PresentationFormat>Widescreen</PresentationFormat>
  <Paragraphs>70</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Arial Black</vt:lpstr>
      <vt:lpstr>Calibri</vt:lpstr>
      <vt:lpstr>Calibri Light</vt:lpstr>
      <vt:lpstr>Montserrat</vt:lpstr>
      <vt:lpstr>Office Theme</vt:lpstr>
      <vt:lpstr>A 1000 Little Things To Succeed Online With Your Business and 1 Big One! (PPC Landing Pages)</vt:lpstr>
      <vt:lpstr>Quick Review About Me Who Don’t Know Me</vt:lpstr>
      <vt:lpstr>Married 25 Years To Susan Stewart</vt:lpstr>
      <vt:lpstr>Cameron &amp; Lindsey</vt:lpstr>
      <vt:lpstr>Harper</vt:lpstr>
      <vt:lpstr>Music Always Been a Part Of My Life </vt:lpstr>
      <vt:lpstr> My Semi-Retirement in Music City</vt:lpstr>
      <vt:lpstr>The 1000 little things that control a web presence that have nothing to do with web design, but makes all the difference in success or failure of getting leads!</vt:lpstr>
      <vt:lpstr>And the Big One for Today A Little Thing I Invented That Works!</vt:lpstr>
      <vt:lpstr>The PPC Video Landing Page?</vt:lpstr>
      <vt:lpstr>Writing Ad Headlines To Entice Searchers To Watch Your 2 Minute Video</vt:lpstr>
      <vt:lpstr>Building an Optimized Landing Page</vt:lpstr>
      <vt:lpstr>Building an Optimized Hidden Landing Page</vt:lpstr>
      <vt:lpstr>Building an Optimized Landing Page - Smartphone</vt:lpstr>
      <vt:lpstr>Every Video Landing Page Video Ends with a SERP Term Jingle.. Or Should</vt:lpstr>
      <vt:lpstr>Bonus Tip For Today</vt:lpstr>
      <vt:lpstr>My ask is to have no-obligation meeting with any business interested in learning more about the 1000 little things that has doubled, even tripled some of my clients business leads from their online prescence..  Let’s meet up soon!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dc:creator>
  <cp:lastModifiedBy>Michael Stewart</cp:lastModifiedBy>
  <cp:revision>63</cp:revision>
  <dcterms:created xsi:type="dcterms:W3CDTF">2021-01-22T18:54:58Z</dcterms:created>
  <dcterms:modified xsi:type="dcterms:W3CDTF">2021-06-08T18:53:11Z</dcterms:modified>
</cp:coreProperties>
</file>