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4" r:id="rId3"/>
    <p:sldId id="290" r:id="rId4"/>
    <p:sldId id="279" r:id="rId5"/>
    <p:sldId id="289" r:id="rId6"/>
    <p:sldId id="291" r:id="rId7"/>
    <p:sldId id="293" r:id="rId8"/>
    <p:sldId id="292" r:id="rId9"/>
    <p:sldId id="295" r:id="rId10"/>
    <p:sldId id="296" r:id="rId11"/>
    <p:sldId id="297" r:id="rId12"/>
    <p:sldId id="262" r:id="rId13"/>
    <p:sldId id="273" r:id="rId14"/>
    <p:sldId id="288" r:id="rId15"/>
    <p:sldId id="298" r:id="rId16"/>
    <p:sldId id="29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hael" initials="M" lastIdx="1" clrIdx="0">
    <p:extLst>
      <p:ext uri="{19B8F6BF-5375-455C-9EA6-DF929625EA0E}">
        <p15:presenceInfo xmlns:p15="http://schemas.microsoft.com/office/powerpoint/2012/main" userId="e13ea081c83b9e9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2" autoAdjust="0"/>
    <p:restoredTop sz="94660"/>
  </p:normalViewPr>
  <p:slideViewPr>
    <p:cSldViewPr snapToGrid="0">
      <p:cViewPr varScale="1">
        <p:scale>
          <a:sx n="68" d="100"/>
          <a:sy n="68" d="100"/>
        </p:scale>
        <p:origin x="616"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A938B-79A0-4213-8DCF-C9B8EAEE813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FB6E875-6940-4BB8-8919-8900B8E3E7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64E58CC-0A68-4A98-8CDA-0E8532A55737}"/>
              </a:ext>
            </a:extLst>
          </p:cNvPr>
          <p:cNvSpPr>
            <a:spLocks noGrp="1"/>
          </p:cNvSpPr>
          <p:nvPr>
            <p:ph type="dt" sz="half" idx="10"/>
          </p:nvPr>
        </p:nvSpPr>
        <p:spPr/>
        <p:txBody>
          <a:bodyPr/>
          <a:lstStyle/>
          <a:p>
            <a:fld id="{9871852F-11B7-4E30-8A9E-FF8C446E6E1F}" type="datetimeFigureOut">
              <a:rPr lang="en-US" smtClean="0"/>
              <a:t>10/13/2021</a:t>
            </a:fld>
            <a:endParaRPr lang="en-US"/>
          </a:p>
        </p:txBody>
      </p:sp>
      <p:sp>
        <p:nvSpPr>
          <p:cNvPr id="5" name="Footer Placeholder 4">
            <a:extLst>
              <a:ext uri="{FF2B5EF4-FFF2-40B4-BE49-F238E27FC236}">
                <a16:creationId xmlns:a16="http://schemas.microsoft.com/office/drawing/2014/main" id="{509EC4D5-D43F-4547-96D2-534E13C42B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682A33-C2AA-4C46-B14E-0848912B0A08}"/>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3307238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510C2-0A1D-4F15-A7A3-82652987AA4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F90722-D36D-4A6D-9800-B4F9F1BD8D2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D7A96F-7FDC-4BF7-9758-4E52911A0E26}"/>
              </a:ext>
            </a:extLst>
          </p:cNvPr>
          <p:cNvSpPr>
            <a:spLocks noGrp="1"/>
          </p:cNvSpPr>
          <p:nvPr>
            <p:ph type="dt" sz="half" idx="10"/>
          </p:nvPr>
        </p:nvSpPr>
        <p:spPr/>
        <p:txBody>
          <a:bodyPr/>
          <a:lstStyle/>
          <a:p>
            <a:fld id="{9871852F-11B7-4E30-8A9E-FF8C446E6E1F}" type="datetimeFigureOut">
              <a:rPr lang="en-US" smtClean="0"/>
              <a:t>10/13/2021</a:t>
            </a:fld>
            <a:endParaRPr lang="en-US"/>
          </a:p>
        </p:txBody>
      </p:sp>
      <p:sp>
        <p:nvSpPr>
          <p:cNvPr id="5" name="Footer Placeholder 4">
            <a:extLst>
              <a:ext uri="{FF2B5EF4-FFF2-40B4-BE49-F238E27FC236}">
                <a16:creationId xmlns:a16="http://schemas.microsoft.com/office/drawing/2014/main" id="{A837B35B-6296-40C9-B2F4-3AF6681E46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2A2D1B-44A2-4817-AB61-C8B62CA4FCC2}"/>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4003421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4DEA3F8-199B-4C37-B3BA-7A2A6E325DC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FDD05F3-AE2B-4577-9854-C3F05596249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925881-E024-4AAE-ADA7-26FDCAD9D3FF}"/>
              </a:ext>
            </a:extLst>
          </p:cNvPr>
          <p:cNvSpPr>
            <a:spLocks noGrp="1"/>
          </p:cNvSpPr>
          <p:nvPr>
            <p:ph type="dt" sz="half" idx="10"/>
          </p:nvPr>
        </p:nvSpPr>
        <p:spPr/>
        <p:txBody>
          <a:bodyPr/>
          <a:lstStyle/>
          <a:p>
            <a:fld id="{9871852F-11B7-4E30-8A9E-FF8C446E6E1F}" type="datetimeFigureOut">
              <a:rPr lang="en-US" smtClean="0"/>
              <a:t>10/13/2021</a:t>
            </a:fld>
            <a:endParaRPr lang="en-US"/>
          </a:p>
        </p:txBody>
      </p:sp>
      <p:sp>
        <p:nvSpPr>
          <p:cNvPr id="5" name="Footer Placeholder 4">
            <a:extLst>
              <a:ext uri="{FF2B5EF4-FFF2-40B4-BE49-F238E27FC236}">
                <a16:creationId xmlns:a16="http://schemas.microsoft.com/office/drawing/2014/main" id="{AE3D9E9F-401F-473F-8B5A-28B545B67C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267742-FF83-43EA-A7CE-DE8C54CFE6F4}"/>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1595226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B7CDF-8F6D-4148-8EF2-A860D1A378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0FD8323-72D2-4210-80F4-3A501F845E7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EAD8CD-0B81-472A-8673-7946C7401D8F}"/>
              </a:ext>
            </a:extLst>
          </p:cNvPr>
          <p:cNvSpPr>
            <a:spLocks noGrp="1"/>
          </p:cNvSpPr>
          <p:nvPr>
            <p:ph type="dt" sz="half" idx="10"/>
          </p:nvPr>
        </p:nvSpPr>
        <p:spPr/>
        <p:txBody>
          <a:bodyPr/>
          <a:lstStyle/>
          <a:p>
            <a:fld id="{9871852F-11B7-4E30-8A9E-FF8C446E6E1F}" type="datetimeFigureOut">
              <a:rPr lang="en-US" smtClean="0"/>
              <a:t>10/13/2021</a:t>
            </a:fld>
            <a:endParaRPr lang="en-US"/>
          </a:p>
        </p:txBody>
      </p:sp>
      <p:sp>
        <p:nvSpPr>
          <p:cNvPr id="5" name="Footer Placeholder 4">
            <a:extLst>
              <a:ext uri="{FF2B5EF4-FFF2-40B4-BE49-F238E27FC236}">
                <a16:creationId xmlns:a16="http://schemas.microsoft.com/office/drawing/2014/main" id="{D7ACEA8A-4842-4A68-A5F5-12E6736534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0B9270-D62C-40B6-9E1B-487FA54A4FFC}"/>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2781802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7B4BA-0C49-4F10-97E5-AC637027FD0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139B5C2-0E36-4D2F-8947-2E9DBA3083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D59337A-5E04-41E1-AB85-AA350C18CB86}"/>
              </a:ext>
            </a:extLst>
          </p:cNvPr>
          <p:cNvSpPr>
            <a:spLocks noGrp="1"/>
          </p:cNvSpPr>
          <p:nvPr>
            <p:ph type="dt" sz="half" idx="10"/>
          </p:nvPr>
        </p:nvSpPr>
        <p:spPr/>
        <p:txBody>
          <a:bodyPr/>
          <a:lstStyle/>
          <a:p>
            <a:fld id="{9871852F-11B7-4E30-8A9E-FF8C446E6E1F}" type="datetimeFigureOut">
              <a:rPr lang="en-US" smtClean="0"/>
              <a:t>10/13/2021</a:t>
            </a:fld>
            <a:endParaRPr lang="en-US"/>
          </a:p>
        </p:txBody>
      </p:sp>
      <p:sp>
        <p:nvSpPr>
          <p:cNvPr id="5" name="Footer Placeholder 4">
            <a:extLst>
              <a:ext uri="{FF2B5EF4-FFF2-40B4-BE49-F238E27FC236}">
                <a16:creationId xmlns:a16="http://schemas.microsoft.com/office/drawing/2014/main" id="{18152468-CC00-4263-B150-CCA3375B03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A5DFA7-8AAB-4108-87A6-7B4710D7D49B}"/>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686127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F3A38-D183-4EE4-BA1A-C09207714B7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F188615-BC57-41FD-9C97-67C88183378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796F841-87CD-4266-B54D-A9D57B8764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C64C61C-D00F-403B-B9A1-2015E8478887}"/>
              </a:ext>
            </a:extLst>
          </p:cNvPr>
          <p:cNvSpPr>
            <a:spLocks noGrp="1"/>
          </p:cNvSpPr>
          <p:nvPr>
            <p:ph type="dt" sz="half" idx="10"/>
          </p:nvPr>
        </p:nvSpPr>
        <p:spPr/>
        <p:txBody>
          <a:bodyPr/>
          <a:lstStyle/>
          <a:p>
            <a:fld id="{9871852F-11B7-4E30-8A9E-FF8C446E6E1F}" type="datetimeFigureOut">
              <a:rPr lang="en-US" smtClean="0"/>
              <a:t>10/13/2021</a:t>
            </a:fld>
            <a:endParaRPr lang="en-US"/>
          </a:p>
        </p:txBody>
      </p:sp>
      <p:sp>
        <p:nvSpPr>
          <p:cNvPr id="6" name="Footer Placeholder 5">
            <a:extLst>
              <a:ext uri="{FF2B5EF4-FFF2-40B4-BE49-F238E27FC236}">
                <a16:creationId xmlns:a16="http://schemas.microsoft.com/office/drawing/2014/main" id="{003F3A25-D465-4652-A611-DC2DC21CA1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C9137-57A5-409F-A771-21405C262702}"/>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2904523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9A8F8-5349-4E78-826A-A5C19ACE827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0481F42-DC12-484E-BBD0-065520FB7B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FCF465-FEE0-4142-8439-8F431572F46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F0C658-7DA1-4613-A62E-8CD592C55E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29F9EBC-D8AE-4F3E-B3B0-79AB33A9AB5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7EE56BC-2147-4D9C-AB8E-50724DF17EFA}"/>
              </a:ext>
            </a:extLst>
          </p:cNvPr>
          <p:cNvSpPr>
            <a:spLocks noGrp="1"/>
          </p:cNvSpPr>
          <p:nvPr>
            <p:ph type="dt" sz="half" idx="10"/>
          </p:nvPr>
        </p:nvSpPr>
        <p:spPr/>
        <p:txBody>
          <a:bodyPr/>
          <a:lstStyle/>
          <a:p>
            <a:fld id="{9871852F-11B7-4E30-8A9E-FF8C446E6E1F}" type="datetimeFigureOut">
              <a:rPr lang="en-US" smtClean="0"/>
              <a:t>10/13/2021</a:t>
            </a:fld>
            <a:endParaRPr lang="en-US"/>
          </a:p>
        </p:txBody>
      </p:sp>
      <p:sp>
        <p:nvSpPr>
          <p:cNvPr id="8" name="Footer Placeholder 7">
            <a:extLst>
              <a:ext uri="{FF2B5EF4-FFF2-40B4-BE49-F238E27FC236}">
                <a16:creationId xmlns:a16="http://schemas.microsoft.com/office/drawing/2014/main" id="{23D1A2DB-13EB-464D-91BE-9F35D722C31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7E7F921-1ED2-4206-AE85-72BD52B4EE04}"/>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1251699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61E62-69F5-4F15-81C4-3D57EC46486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8CC6A08-4A80-4098-B3BD-F776D1A31FB6}"/>
              </a:ext>
            </a:extLst>
          </p:cNvPr>
          <p:cNvSpPr>
            <a:spLocks noGrp="1"/>
          </p:cNvSpPr>
          <p:nvPr>
            <p:ph type="dt" sz="half" idx="10"/>
          </p:nvPr>
        </p:nvSpPr>
        <p:spPr/>
        <p:txBody>
          <a:bodyPr/>
          <a:lstStyle/>
          <a:p>
            <a:fld id="{9871852F-11B7-4E30-8A9E-FF8C446E6E1F}" type="datetimeFigureOut">
              <a:rPr lang="en-US" smtClean="0"/>
              <a:t>10/13/2021</a:t>
            </a:fld>
            <a:endParaRPr lang="en-US"/>
          </a:p>
        </p:txBody>
      </p:sp>
      <p:sp>
        <p:nvSpPr>
          <p:cNvPr id="4" name="Footer Placeholder 3">
            <a:extLst>
              <a:ext uri="{FF2B5EF4-FFF2-40B4-BE49-F238E27FC236}">
                <a16:creationId xmlns:a16="http://schemas.microsoft.com/office/drawing/2014/main" id="{BB863611-5C96-4408-847E-F27D9EB1A15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9315E5B-2766-43CA-87BD-5EC77E402A20}"/>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1002952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956DCB-4A87-4524-BD3D-AA11BCC021D3}"/>
              </a:ext>
            </a:extLst>
          </p:cNvPr>
          <p:cNvSpPr>
            <a:spLocks noGrp="1"/>
          </p:cNvSpPr>
          <p:nvPr>
            <p:ph type="dt" sz="half" idx="10"/>
          </p:nvPr>
        </p:nvSpPr>
        <p:spPr/>
        <p:txBody>
          <a:bodyPr/>
          <a:lstStyle/>
          <a:p>
            <a:fld id="{9871852F-11B7-4E30-8A9E-FF8C446E6E1F}" type="datetimeFigureOut">
              <a:rPr lang="en-US" smtClean="0"/>
              <a:t>10/13/2021</a:t>
            </a:fld>
            <a:endParaRPr lang="en-US"/>
          </a:p>
        </p:txBody>
      </p:sp>
      <p:sp>
        <p:nvSpPr>
          <p:cNvPr id="3" name="Footer Placeholder 2">
            <a:extLst>
              <a:ext uri="{FF2B5EF4-FFF2-40B4-BE49-F238E27FC236}">
                <a16:creationId xmlns:a16="http://schemas.microsoft.com/office/drawing/2014/main" id="{A6D7A88D-145C-48B9-9D1D-665E78F6E1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8AE026F-0C23-402C-A72A-D3DF2C3BCA4D}"/>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1800265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1B504-3AC4-4FBA-82F6-3B424085FF9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8F68600-7AD5-472B-A542-6AD43EC882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13312C1-7FF9-4D04-93FC-22D91A064E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979350-4E74-44F1-BEF8-09D2151B7EEA}"/>
              </a:ext>
            </a:extLst>
          </p:cNvPr>
          <p:cNvSpPr>
            <a:spLocks noGrp="1"/>
          </p:cNvSpPr>
          <p:nvPr>
            <p:ph type="dt" sz="half" idx="10"/>
          </p:nvPr>
        </p:nvSpPr>
        <p:spPr/>
        <p:txBody>
          <a:bodyPr/>
          <a:lstStyle/>
          <a:p>
            <a:fld id="{9871852F-11B7-4E30-8A9E-FF8C446E6E1F}" type="datetimeFigureOut">
              <a:rPr lang="en-US" smtClean="0"/>
              <a:t>10/13/2021</a:t>
            </a:fld>
            <a:endParaRPr lang="en-US"/>
          </a:p>
        </p:txBody>
      </p:sp>
      <p:sp>
        <p:nvSpPr>
          <p:cNvPr id="6" name="Footer Placeholder 5">
            <a:extLst>
              <a:ext uri="{FF2B5EF4-FFF2-40B4-BE49-F238E27FC236}">
                <a16:creationId xmlns:a16="http://schemas.microsoft.com/office/drawing/2014/main" id="{34E44E84-31F4-45A6-9B4D-7A877767307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52B853-7538-4761-B036-8C780E36730E}"/>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8391622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70923-60CE-4238-A2D9-68A2883C5A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608BF7-7619-43D8-BA52-D3D357E43D3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FBF855A-679C-4556-8509-A09DABA77C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4A21FD-F060-48E5-BC6F-523F3752F9CE}"/>
              </a:ext>
            </a:extLst>
          </p:cNvPr>
          <p:cNvSpPr>
            <a:spLocks noGrp="1"/>
          </p:cNvSpPr>
          <p:nvPr>
            <p:ph type="dt" sz="half" idx="10"/>
          </p:nvPr>
        </p:nvSpPr>
        <p:spPr/>
        <p:txBody>
          <a:bodyPr/>
          <a:lstStyle/>
          <a:p>
            <a:fld id="{9871852F-11B7-4E30-8A9E-FF8C446E6E1F}" type="datetimeFigureOut">
              <a:rPr lang="en-US" smtClean="0"/>
              <a:t>10/13/2021</a:t>
            </a:fld>
            <a:endParaRPr lang="en-US"/>
          </a:p>
        </p:txBody>
      </p:sp>
      <p:sp>
        <p:nvSpPr>
          <p:cNvPr id="6" name="Footer Placeholder 5">
            <a:extLst>
              <a:ext uri="{FF2B5EF4-FFF2-40B4-BE49-F238E27FC236}">
                <a16:creationId xmlns:a16="http://schemas.microsoft.com/office/drawing/2014/main" id="{685EE3CA-12B7-4F29-A3A5-E96E1F6720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8C7496-8CBF-4C2B-B08C-994C91F96645}"/>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285529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6C0A631-CD97-440F-AE9A-EF0B3FBDD6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59DB726-9FFC-4D07-9C9A-0E4C64C04C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C4ABA2-2E71-463C-9331-04D9B86D6F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71852F-11B7-4E30-8A9E-FF8C446E6E1F}" type="datetimeFigureOut">
              <a:rPr lang="en-US" smtClean="0"/>
              <a:t>10/13/2021</a:t>
            </a:fld>
            <a:endParaRPr lang="en-US"/>
          </a:p>
        </p:txBody>
      </p:sp>
      <p:sp>
        <p:nvSpPr>
          <p:cNvPr id="5" name="Footer Placeholder 4">
            <a:extLst>
              <a:ext uri="{FF2B5EF4-FFF2-40B4-BE49-F238E27FC236}">
                <a16:creationId xmlns:a16="http://schemas.microsoft.com/office/drawing/2014/main" id="{C29947EC-A826-4696-93CE-90560731E8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8CD90E3-A506-4175-8195-D9CD564D55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DD29A5-6593-460C-8C52-6639FB75B687}" type="slidenum">
              <a:rPr lang="en-US" smtClean="0"/>
              <a:t>‹#›</a:t>
            </a:fld>
            <a:endParaRPr lang="en-US"/>
          </a:p>
        </p:txBody>
      </p:sp>
    </p:spTree>
    <p:extLst>
      <p:ext uri="{BB962C8B-B14F-4D97-AF65-F5344CB8AC3E}">
        <p14:creationId xmlns:p14="http://schemas.microsoft.com/office/powerpoint/2010/main" val="40644384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s://blog.hubspot.com/marketing/local-seo-stats"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1524000" y="2194808"/>
            <a:ext cx="9144000" cy="1013898"/>
          </a:xfrm>
        </p:spPr>
        <p:txBody>
          <a:bodyPr>
            <a:normAutofit fontScale="90000"/>
          </a:bodyPr>
          <a:lstStyle/>
          <a:p>
            <a:r>
              <a:rPr lang="en-US" b="1" dirty="0"/>
              <a:t>How The World Finds Your Business Online</a:t>
            </a:r>
          </a:p>
        </p:txBody>
      </p:sp>
      <p:sp>
        <p:nvSpPr>
          <p:cNvPr id="3" name="Subtitle 2">
            <a:extLst>
              <a:ext uri="{FF2B5EF4-FFF2-40B4-BE49-F238E27FC236}">
                <a16:creationId xmlns:a16="http://schemas.microsoft.com/office/drawing/2014/main" id="{CED7F6A1-ECF1-4227-A47D-2A83AB2EB2A7}"/>
              </a:ext>
            </a:extLst>
          </p:cNvPr>
          <p:cNvSpPr>
            <a:spLocks noGrp="1"/>
          </p:cNvSpPr>
          <p:nvPr>
            <p:ph type="subTitle" idx="1"/>
          </p:nvPr>
        </p:nvSpPr>
        <p:spPr>
          <a:xfrm>
            <a:off x="1623753" y="4397432"/>
            <a:ext cx="9144000" cy="1655762"/>
          </a:xfrm>
        </p:spPr>
        <p:txBody>
          <a:bodyPr/>
          <a:lstStyle/>
          <a:p>
            <a:r>
              <a:rPr lang="en-US" dirty="0"/>
              <a:t>And mostly now on phones and voice activated devices..</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Tree>
    <p:extLst>
      <p:ext uri="{BB962C8B-B14F-4D97-AF65-F5344CB8AC3E}">
        <p14:creationId xmlns:p14="http://schemas.microsoft.com/office/powerpoint/2010/main" val="2014672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
        <p:nvSpPr>
          <p:cNvPr id="7" name="Title 1">
            <a:extLst>
              <a:ext uri="{FF2B5EF4-FFF2-40B4-BE49-F238E27FC236}">
                <a16:creationId xmlns:a16="http://schemas.microsoft.com/office/drawing/2014/main" id="{DCE7BC23-4948-4EEC-9F56-BC8CBB7CE3D4}"/>
              </a:ext>
            </a:extLst>
          </p:cNvPr>
          <p:cNvSpPr>
            <a:spLocks noGrp="1"/>
          </p:cNvSpPr>
          <p:nvPr>
            <p:ph type="ctrTitle"/>
          </p:nvPr>
        </p:nvSpPr>
        <p:spPr>
          <a:xfrm>
            <a:off x="805693" y="770445"/>
            <a:ext cx="10256693" cy="357158"/>
          </a:xfrm>
        </p:spPr>
        <p:txBody>
          <a:bodyPr>
            <a:noAutofit/>
          </a:bodyPr>
          <a:lstStyle/>
          <a:p>
            <a:r>
              <a:rPr lang="en-US" sz="3200" b="1" dirty="0"/>
              <a:t>If only the main pages of your website are indexed,  and you never create more, </a:t>
            </a:r>
            <a:r>
              <a:rPr lang="en-US" sz="3200" b="1"/>
              <a:t>it really limits </a:t>
            </a:r>
            <a:r>
              <a:rPr lang="en-US" sz="3200" b="1" dirty="0"/>
              <a:t>your organic free traffic</a:t>
            </a:r>
          </a:p>
        </p:txBody>
      </p:sp>
      <p:sp>
        <p:nvSpPr>
          <p:cNvPr id="11" name="Speech Bubble: Rectangle 10">
            <a:extLst>
              <a:ext uri="{FF2B5EF4-FFF2-40B4-BE49-F238E27FC236}">
                <a16:creationId xmlns:a16="http://schemas.microsoft.com/office/drawing/2014/main" id="{4888D6C3-6857-432F-8027-78BA7A0BB5A2}"/>
              </a:ext>
            </a:extLst>
          </p:cNvPr>
          <p:cNvSpPr/>
          <p:nvPr/>
        </p:nvSpPr>
        <p:spPr>
          <a:xfrm>
            <a:off x="9249282" y="1277870"/>
            <a:ext cx="2325729" cy="1052484"/>
          </a:xfrm>
          <a:prstGeom prst="wedgeRectCallout">
            <a:avLst>
              <a:gd name="adj1" fmla="val -62155"/>
              <a:gd name="adj2" fmla="val 6946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So if you only have a static, no fresh content website, your chances are limited to the pages you have. </a:t>
            </a:r>
          </a:p>
        </p:txBody>
      </p:sp>
      <p:pic>
        <p:nvPicPr>
          <p:cNvPr id="8" name="Picture 7">
            <a:extLst>
              <a:ext uri="{FF2B5EF4-FFF2-40B4-BE49-F238E27FC236}">
                <a16:creationId xmlns:a16="http://schemas.microsoft.com/office/drawing/2014/main" id="{A60C0B4C-DC38-47DD-BED6-3A93A0A2BCFF}"/>
              </a:ext>
            </a:extLst>
          </p:cNvPr>
          <p:cNvPicPr>
            <a:picLocks noChangeAspect="1"/>
          </p:cNvPicPr>
          <p:nvPr/>
        </p:nvPicPr>
        <p:blipFill rotWithShape="1">
          <a:blip r:embed="rId2"/>
          <a:srcRect l="55985" t="12398" r="15303" b="3864"/>
          <a:stretch/>
        </p:blipFill>
        <p:spPr>
          <a:xfrm>
            <a:off x="2555899" y="1720794"/>
            <a:ext cx="1285328" cy="1248023"/>
          </a:xfrm>
          <a:prstGeom prst="rect">
            <a:avLst/>
          </a:prstGeom>
        </p:spPr>
      </p:pic>
      <p:pic>
        <p:nvPicPr>
          <p:cNvPr id="9" name="Picture 8">
            <a:extLst>
              <a:ext uri="{FF2B5EF4-FFF2-40B4-BE49-F238E27FC236}">
                <a16:creationId xmlns:a16="http://schemas.microsoft.com/office/drawing/2014/main" id="{425707D2-95D8-4B22-BB12-8D9112FD3ED9}"/>
              </a:ext>
            </a:extLst>
          </p:cNvPr>
          <p:cNvPicPr>
            <a:picLocks noChangeAspect="1"/>
          </p:cNvPicPr>
          <p:nvPr/>
        </p:nvPicPr>
        <p:blipFill rotWithShape="1">
          <a:blip r:embed="rId3"/>
          <a:srcRect l="45076" t="23663" r="40515" b="59954"/>
          <a:stretch/>
        </p:blipFill>
        <p:spPr>
          <a:xfrm>
            <a:off x="2555899" y="2959468"/>
            <a:ext cx="1285329" cy="486561"/>
          </a:xfrm>
          <a:prstGeom prst="rect">
            <a:avLst/>
          </a:prstGeom>
        </p:spPr>
      </p:pic>
      <p:pic>
        <p:nvPicPr>
          <p:cNvPr id="10" name="Picture 9">
            <a:extLst>
              <a:ext uri="{FF2B5EF4-FFF2-40B4-BE49-F238E27FC236}">
                <a16:creationId xmlns:a16="http://schemas.microsoft.com/office/drawing/2014/main" id="{6A133E5D-A10E-420C-9696-439310A4DB20}"/>
              </a:ext>
            </a:extLst>
          </p:cNvPr>
          <p:cNvPicPr>
            <a:picLocks noChangeAspect="1"/>
          </p:cNvPicPr>
          <p:nvPr/>
        </p:nvPicPr>
        <p:blipFill rotWithShape="1">
          <a:blip r:embed="rId2"/>
          <a:srcRect l="55985" t="12398" r="15303" b="3864"/>
          <a:stretch/>
        </p:blipFill>
        <p:spPr>
          <a:xfrm>
            <a:off x="4227955" y="1720794"/>
            <a:ext cx="1285328" cy="1248023"/>
          </a:xfrm>
          <a:prstGeom prst="rect">
            <a:avLst/>
          </a:prstGeom>
        </p:spPr>
      </p:pic>
      <p:pic>
        <p:nvPicPr>
          <p:cNvPr id="12" name="Picture 11">
            <a:extLst>
              <a:ext uri="{FF2B5EF4-FFF2-40B4-BE49-F238E27FC236}">
                <a16:creationId xmlns:a16="http://schemas.microsoft.com/office/drawing/2014/main" id="{B55BE241-BEAF-49E5-B501-FC0D58A009FA}"/>
              </a:ext>
            </a:extLst>
          </p:cNvPr>
          <p:cNvPicPr>
            <a:picLocks noChangeAspect="1"/>
          </p:cNvPicPr>
          <p:nvPr/>
        </p:nvPicPr>
        <p:blipFill rotWithShape="1">
          <a:blip r:embed="rId3"/>
          <a:srcRect l="45076" t="23663" r="40515" b="59954"/>
          <a:stretch/>
        </p:blipFill>
        <p:spPr>
          <a:xfrm>
            <a:off x="4227954" y="2942439"/>
            <a:ext cx="1285329" cy="486561"/>
          </a:xfrm>
          <a:prstGeom prst="rect">
            <a:avLst/>
          </a:prstGeom>
        </p:spPr>
      </p:pic>
      <p:pic>
        <p:nvPicPr>
          <p:cNvPr id="15" name="Picture 14">
            <a:extLst>
              <a:ext uri="{FF2B5EF4-FFF2-40B4-BE49-F238E27FC236}">
                <a16:creationId xmlns:a16="http://schemas.microsoft.com/office/drawing/2014/main" id="{A1675F36-4C58-4F6D-9519-1A0F8FE1FC3A}"/>
              </a:ext>
            </a:extLst>
          </p:cNvPr>
          <p:cNvPicPr>
            <a:picLocks noChangeAspect="1"/>
          </p:cNvPicPr>
          <p:nvPr/>
        </p:nvPicPr>
        <p:blipFill rotWithShape="1">
          <a:blip r:embed="rId2"/>
          <a:srcRect l="55985" t="12398" r="15303" b="3864"/>
          <a:stretch/>
        </p:blipFill>
        <p:spPr>
          <a:xfrm>
            <a:off x="5709194" y="1711576"/>
            <a:ext cx="1285328" cy="1248023"/>
          </a:xfrm>
          <a:prstGeom prst="rect">
            <a:avLst/>
          </a:prstGeom>
        </p:spPr>
      </p:pic>
      <p:pic>
        <p:nvPicPr>
          <p:cNvPr id="16" name="Picture 15">
            <a:extLst>
              <a:ext uri="{FF2B5EF4-FFF2-40B4-BE49-F238E27FC236}">
                <a16:creationId xmlns:a16="http://schemas.microsoft.com/office/drawing/2014/main" id="{FC16F05D-388A-49F6-A2AE-245B00985D72}"/>
              </a:ext>
            </a:extLst>
          </p:cNvPr>
          <p:cNvPicPr>
            <a:picLocks noChangeAspect="1"/>
          </p:cNvPicPr>
          <p:nvPr/>
        </p:nvPicPr>
        <p:blipFill rotWithShape="1">
          <a:blip r:embed="rId3"/>
          <a:srcRect l="45076" t="23663" r="40515" b="59954"/>
          <a:stretch/>
        </p:blipFill>
        <p:spPr>
          <a:xfrm>
            <a:off x="5709194" y="2950250"/>
            <a:ext cx="1285329" cy="486561"/>
          </a:xfrm>
          <a:prstGeom prst="rect">
            <a:avLst/>
          </a:prstGeom>
        </p:spPr>
      </p:pic>
      <p:pic>
        <p:nvPicPr>
          <p:cNvPr id="17" name="Picture 16">
            <a:extLst>
              <a:ext uri="{FF2B5EF4-FFF2-40B4-BE49-F238E27FC236}">
                <a16:creationId xmlns:a16="http://schemas.microsoft.com/office/drawing/2014/main" id="{250997AA-3F3C-4086-A698-C9D3F843EDAA}"/>
              </a:ext>
            </a:extLst>
          </p:cNvPr>
          <p:cNvPicPr>
            <a:picLocks noChangeAspect="1"/>
          </p:cNvPicPr>
          <p:nvPr/>
        </p:nvPicPr>
        <p:blipFill rotWithShape="1">
          <a:blip r:embed="rId2"/>
          <a:srcRect l="55985" t="12398" r="15303" b="3864"/>
          <a:stretch/>
        </p:blipFill>
        <p:spPr>
          <a:xfrm>
            <a:off x="7381250" y="1711576"/>
            <a:ext cx="1285328" cy="1248023"/>
          </a:xfrm>
          <a:prstGeom prst="rect">
            <a:avLst/>
          </a:prstGeom>
        </p:spPr>
      </p:pic>
      <p:pic>
        <p:nvPicPr>
          <p:cNvPr id="18" name="Picture 17">
            <a:extLst>
              <a:ext uri="{FF2B5EF4-FFF2-40B4-BE49-F238E27FC236}">
                <a16:creationId xmlns:a16="http://schemas.microsoft.com/office/drawing/2014/main" id="{20729391-9319-414F-A65B-6B44513655FB}"/>
              </a:ext>
            </a:extLst>
          </p:cNvPr>
          <p:cNvPicPr>
            <a:picLocks noChangeAspect="1"/>
          </p:cNvPicPr>
          <p:nvPr/>
        </p:nvPicPr>
        <p:blipFill rotWithShape="1">
          <a:blip r:embed="rId3"/>
          <a:srcRect l="45076" t="23663" r="40515" b="59954"/>
          <a:stretch/>
        </p:blipFill>
        <p:spPr>
          <a:xfrm>
            <a:off x="7381249" y="2933221"/>
            <a:ext cx="1285329" cy="486561"/>
          </a:xfrm>
          <a:prstGeom prst="rect">
            <a:avLst/>
          </a:prstGeom>
        </p:spPr>
      </p:pic>
      <p:pic>
        <p:nvPicPr>
          <p:cNvPr id="19" name="Picture 18">
            <a:extLst>
              <a:ext uri="{FF2B5EF4-FFF2-40B4-BE49-F238E27FC236}">
                <a16:creationId xmlns:a16="http://schemas.microsoft.com/office/drawing/2014/main" id="{20810861-544D-4A59-8DE3-A32CBFBBBA30}"/>
              </a:ext>
            </a:extLst>
          </p:cNvPr>
          <p:cNvPicPr>
            <a:picLocks noChangeAspect="1"/>
          </p:cNvPicPr>
          <p:nvPr/>
        </p:nvPicPr>
        <p:blipFill rotWithShape="1">
          <a:blip r:embed="rId2"/>
          <a:srcRect l="55985" t="12398" r="15303" b="3864"/>
          <a:stretch/>
        </p:blipFill>
        <p:spPr>
          <a:xfrm>
            <a:off x="4129776" y="3643805"/>
            <a:ext cx="1285328" cy="1248023"/>
          </a:xfrm>
          <a:prstGeom prst="rect">
            <a:avLst/>
          </a:prstGeom>
        </p:spPr>
      </p:pic>
      <p:pic>
        <p:nvPicPr>
          <p:cNvPr id="20" name="Picture 19">
            <a:extLst>
              <a:ext uri="{FF2B5EF4-FFF2-40B4-BE49-F238E27FC236}">
                <a16:creationId xmlns:a16="http://schemas.microsoft.com/office/drawing/2014/main" id="{FC97D136-EDBE-410B-9F50-A9068E4D080E}"/>
              </a:ext>
            </a:extLst>
          </p:cNvPr>
          <p:cNvPicPr>
            <a:picLocks noChangeAspect="1"/>
          </p:cNvPicPr>
          <p:nvPr/>
        </p:nvPicPr>
        <p:blipFill rotWithShape="1">
          <a:blip r:embed="rId3"/>
          <a:srcRect l="45076" t="23663" r="40515" b="59954"/>
          <a:stretch/>
        </p:blipFill>
        <p:spPr>
          <a:xfrm>
            <a:off x="4129776" y="4882479"/>
            <a:ext cx="1285329" cy="486561"/>
          </a:xfrm>
          <a:prstGeom prst="rect">
            <a:avLst/>
          </a:prstGeom>
        </p:spPr>
      </p:pic>
      <p:pic>
        <p:nvPicPr>
          <p:cNvPr id="21" name="Picture 20">
            <a:extLst>
              <a:ext uri="{FF2B5EF4-FFF2-40B4-BE49-F238E27FC236}">
                <a16:creationId xmlns:a16="http://schemas.microsoft.com/office/drawing/2014/main" id="{AEFF74A7-389D-44C7-8348-A5F5FE7972D6}"/>
              </a:ext>
            </a:extLst>
          </p:cNvPr>
          <p:cNvPicPr>
            <a:picLocks noChangeAspect="1"/>
          </p:cNvPicPr>
          <p:nvPr/>
        </p:nvPicPr>
        <p:blipFill rotWithShape="1">
          <a:blip r:embed="rId2"/>
          <a:srcRect l="55985" t="12398" r="15303" b="3864"/>
          <a:stretch/>
        </p:blipFill>
        <p:spPr>
          <a:xfrm>
            <a:off x="5801832" y="3643805"/>
            <a:ext cx="1285328" cy="1248023"/>
          </a:xfrm>
          <a:prstGeom prst="rect">
            <a:avLst/>
          </a:prstGeom>
        </p:spPr>
      </p:pic>
      <p:pic>
        <p:nvPicPr>
          <p:cNvPr id="22" name="Picture 21">
            <a:extLst>
              <a:ext uri="{FF2B5EF4-FFF2-40B4-BE49-F238E27FC236}">
                <a16:creationId xmlns:a16="http://schemas.microsoft.com/office/drawing/2014/main" id="{D6C4A10D-4FAC-4FC5-88C6-583B7B55440D}"/>
              </a:ext>
            </a:extLst>
          </p:cNvPr>
          <p:cNvPicPr>
            <a:picLocks noChangeAspect="1"/>
          </p:cNvPicPr>
          <p:nvPr/>
        </p:nvPicPr>
        <p:blipFill rotWithShape="1">
          <a:blip r:embed="rId3"/>
          <a:srcRect l="45076" t="23663" r="40515" b="59954"/>
          <a:stretch/>
        </p:blipFill>
        <p:spPr>
          <a:xfrm>
            <a:off x="5801831" y="4865450"/>
            <a:ext cx="1285329" cy="486561"/>
          </a:xfrm>
          <a:prstGeom prst="rect">
            <a:avLst/>
          </a:prstGeom>
        </p:spPr>
      </p:pic>
    </p:spTree>
    <p:extLst>
      <p:ext uri="{BB962C8B-B14F-4D97-AF65-F5344CB8AC3E}">
        <p14:creationId xmlns:p14="http://schemas.microsoft.com/office/powerpoint/2010/main" val="19409923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
        <p:nvSpPr>
          <p:cNvPr id="7" name="Title 1">
            <a:extLst>
              <a:ext uri="{FF2B5EF4-FFF2-40B4-BE49-F238E27FC236}">
                <a16:creationId xmlns:a16="http://schemas.microsoft.com/office/drawing/2014/main" id="{DCE7BC23-4948-4EEC-9F56-BC8CBB7CE3D4}"/>
              </a:ext>
            </a:extLst>
          </p:cNvPr>
          <p:cNvSpPr>
            <a:spLocks noGrp="1"/>
          </p:cNvSpPr>
          <p:nvPr>
            <p:ph type="ctrTitle"/>
          </p:nvPr>
        </p:nvSpPr>
        <p:spPr>
          <a:xfrm>
            <a:off x="541565" y="571072"/>
            <a:ext cx="10912355" cy="357158"/>
          </a:xfrm>
        </p:spPr>
        <p:txBody>
          <a:bodyPr>
            <a:noAutofit/>
          </a:bodyPr>
          <a:lstStyle/>
          <a:p>
            <a:r>
              <a:rPr lang="en-US" sz="2400" b="1" dirty="0"/>
              <a:t>But if you blog, podcast and do social media based on searches that bring you leads, you can blow your competitors away! Most business do no content marketing!</a:t>
            </a:r>
          </a:p>
        </p:txBody>
      </p:sp>
      <p:pic>
        <p:nvPicPr>
          <p:cNvPr id="8" name="Picture 7">
            <a:extLst>
              <a:ext uri="{FF2B5EF4-FFF2-40B4-BE49-F238E27FC236}">
                <a16:creationId xmlns:a16="http://schemas.microsoft.com/office/drawing/2014/main" id="{A60C0B4C-DC38-47DD-BED6-3A93A0A2BCFF}"/>
              </a:ext>
            </a:extLst>
          </p:cNvPr>
          <p:cNvPicPr>
            <a:picLocks noChangeAspect="1"/>
          </p:cNvPicPr>
          <p:nvPr/>
        </p:nvPicPr>
        <p:blipFill rotWithShape="1">
          <a:blip r:embed="rId2"/>
          <a:srcRect l="55985" t="12398" r="15303" b="3864"/>
          <a:stretch/>
        </p:blipFill>
        <p:spPr>
          <a:xfrm>
            <a:off x="2484617" y="1445801"/>
            <a:ext cx="1285328" cy="1248023"/>
          </a:xfrm>
          <a:prstGeom prst="rect">
            <a:avLst/>
          </a:prstGeom>
        </p:spPr>
      </p:pic>
      <p:pic>
        <p:nvPicPr>
          <p:cNvPr id="9" name="Picture 8">
            <a:extLst>
              <a:ext uri="{FF2B5EF4-FFF2-40B4-BE49-F238E27FC236}">
                <a16:creationId xmlns:a16="http://schemas.microsoft.com/office/drawing/2014/main" id="{425707D2-95D8-4B22-BB12-8D9112FD3ED9}"/>
              </a:ext>
            </a:extLst>
          </p:cNvPr>
          <p:cNvPicPr>
            <a:picLocks noChangeAspect="1"/>
          </p:cNvPicPr>
          <p:nvPr/>
        </p:nvPicPr>
        <p:blipFill rotWithShape="1">
          <a:blip r:embed="rId3"/>
          <a:srcRect l="45076" t="23663" r="40515" b="59954"/>
          <a:stretch/>
        </p:blipFill>
        <p:spPr>
          <a:xfrm>
            <a:off x="2555899" y="2959468"/>
            <a:ext cx="1285329" cy="486561"/>
          </a:xfrm>
          <a:prstGeom prst="rect">
            <a:avLst/>
          </a:prstGeom>
        </p:spPr>
      </p:pic>
      <p:pic>
        <p:nvPicPr>
          <p:cNvPr id="10" name="Picture 9">
            <a:extLst>
              <a:ext uri="{FF2B5EF4-FFF2-40B4-BE49-F238E27FC236}">
                <a16:creationId xmlns:a16="http://schemas.microsoft.com/office/drawing/2014/main" id="{6A133E5D-A10E-420C-9696-439310A4DB20}"/>
              </a:ext>
            </a:extLst>
          </p:cNvPr>
          <p:cNvPicPr>
            <a:picLocks noChangeAspect="1"/>
          </p:cNvPicPr>
          <p:nvPr/>
        </p:nvPicPr>
        <p:blipFill rotWithShape="1">
          <a:blip r:embed="rId2"/>
          <a:srcRect l="55985" t="12398" r="15303" b="3864"/>
          <a:stretch/>
        </p:blipFill>
        <p:spPr>
          <a:xfrm>
            <a:off x="4138095" y="1538116"/>
            <a:ext cx="1285328" cy="1248023"/>
          </a:xfrm>
          <a:prstGeom prst="rect">
            <a:avLst/>
          </a:prstGeom>
        </p:spPr>
      </p:pic>
      <p:pic>
        <p:nvPicPr>
          <p:cNvPr id="12" name="Picture 11">
            <a:extLst>
              <a:ext uri="{FF2B5EF4-FFF2-40B4-BE49-F238E27FC236}">
                <a16:creationId xmlns:a16="http://schemas.microsoft.com/office/drawing/2014/main" id="{B55BE241-BEAF-49E5-B501-FC0D58A009FA}"/>
              </a:ext>
            </a:extLst>
          </p:cNvPr>
          <p:cNvPicPr>
            <a:picLocks noChangeAspect="1"/>
          </p:cNvPicPr>
          <p:nvPr/>
        </p:nvPicPr>
        <p:blipFill rotWithShape="1">
          <a:blip r:embed="rId3"/>
          <a:srcRect l="45076" t="23663" r="40515" b="59954"/>
          <a:stretch/>
        </p:blipFill>
        <p:spPr>
          <a:xfrm>
            <a:off x="4227954" y="2942439"/>
            <a:ext cx="1285329" cy="486561"/>
          </a:xfrm>
          <a:prstGeom prst="rect">
            <a:avLst/>
          </a:prstGeom>
        </p:spPr>
      </p:pic>
      <p:pic>
        <p:nvPicPr>
          <p:cNvPr id="15" name="Picture 14">
            <a:extLst>
              <a:ext uri="{FF2B5EF4-FFF2-40B4-BE49-F238E27FC236}">
                <a16:creationId xmlns:a16="http://schemas.microsoft.com/office/drawing/2014/main" id="{A1675F36-4C58-4F6D-9519-1A0F8FE1FC3A}"/>
              </a:ext>
            </a:extLst>
          </p:cNvPr>
          <p:cNvPicPr>
            <a:picLocks noChangeAspect="1"/>
          </p:cNvPicPr>
          <p:nvPr/>
        </p:nvPicPr>
        <p:blipFill rotWithShape="1">
          <a:blip r:embed="rId2"/>
          <a:srcRect l="55985" t="12398" r="15303" b="3864"/>
          <a:stretch/>
        </p:blipFill>
        <p:spPr>
          <a:xfrm>
            <a:off x="5709194" y="1711576"/>
            <a:ext cx="1285328" cy="1248023"/>
          </a:xfrm>
          <a:prstGeom prst="rect">
            <a:avLst/>
          </a:prstGeom>
        </p:spPr>
      </p:pic>
      <p:pic>
        <p:nvPicPr>
          <p:cNvPr id="16" name="Picture 15">
            <a:extLst>
              <a:ext uri="{FF2B5EF4-FFF2-40B4-BE49-F238E27FC236}">
                <a16:creationId xmlns:a16="http://schemas.microsoft.com/office/drawing/2014/main" id="{FC16F05D-388A-49F6-A2AE-245B00985D72}"/>
              </a:ext>
            </a:extLst>
          </p:cNvPr>
          <p:cNvPicPr>
            <a:picLocks noChangeAspect="1"/>
          </p:cNvPicPr>
          <p:nvPr/>
        </p:nvPicPr>
        <p:blipFill rotWithShape="1">
          <a:blip r:embed="rId3"/>
          <a:srcRect l="45076" t="23663" r="40515" b="59954"/>
          <a:stretch/>
        </p:blipFill>
        <p:spPr>
          <a:xfrm>
            <a:off x="5709194" y="2950250"/>
            <a:ext cx="1285329" cy="486561"/>
          </a:xfrm>
          <a:prstGeom prst="rect">
            <a:avLst/>
          </a:prstGeom>
        </p:spPr>
      </p:pic>
      <p:pic>
        <p:nvPicPr>
          <p:cNvPr id="17" name="Picture 16">
            <a:extLst>
              <a:ext uri="{FF2B5EF4-FFF2-40B4-BE49-F238E27FC236}">
                <a16:creationId xmlns:a16="http://schemas.microsoft.com/office/drawing/2014/main" id="{250997AA-3F3C-4086-A698-C9D3F843EDAA}"/>
              </a:ext>
            </a:extLst>
          </p:cNvPr>
          <p:cNvPicPr>
            <a:picLocks noChangeAspect="1"/>
          </p:cNvPicPr>
          <p:nvPr/>
        </p:nvPicPr>
        <p:blipFill rotWithShape="1">
          <a:blip r:embed="rId2"/>
          <a:srcRect l="55985" t="12398" r="15303" b="3864"/>
          <a:stretch/>
        </p:blipFill>
        <p:spPr>
          <a:xfrm>
            <a:off x="7636739" y="1470906"/>
            <a:ext cx="1285328" cy="1248023"/>
          </a:xfrm>
          <a:prstGeom prst="rect">
            <a:avLst/>
          </a:prstGeom>
        </p:spPr>
      </p:pic>
      <p:pic>
        <p:nvPicPr>
          <p:cNvPr id="18" name="Picture 17">
            <a:extLst>
              <a:ext uri="{FF2B5EF4-FFF2-40B4-BE49-F238E27FC236}">
                <a16:creationId xmlns:a16="http://schemas.microsoft.com/office/drawing/2014/main" id="{20729391-9319-414F-A65B-6B44513655FB}"/>
              </a:ext>
            </a:extLst>
          </p:cNvPr>
          <p:cNvPicPr>
            <a:picLocks noChangeAspect="1"/>
          </p:cNvPicPr>
          <p:nvPr/>
        </p:nvPicPr>
        <p:blipFill rotWithShape="1">
          <a:blip r:embed="rId3"/>
          <a:srcRect l="45076" t="23663" r="40515" b="59954"/>
          <a:stretch/>
        </p:blipFill>
        <p:spPr>
          <a:xfrm>
            <a:off x="7381249" y="2933221"/>
            <a:ext cx="1285329" cy="486561"/>
          </a:xfrm>
          <a:prstGeom prst="rect">
            <a:avLst/>
          </a:prstGeom>
        </p:spPr>
      </p:pic>
      <p:pic>
        <p:nvPicPr>
          <p:cNvPr id="19" name="Picture 18">
            <a:extLst>
              <a:ext uri="{FF2B5EF4-FFF2-40B4-BE49-F238E27FC236}">
                <a16:creationId xmlns:a16="http://schemas.microsoft.com/office/drawing/2014/main" id="{20810861-544D-4A59-8DE3-A32CBFBBBA30}"/>
              </a:ext>
            </a:extLst>
          </p:cNvPr>
          <p:cNvPicPr>
            <a:picLocks noChangeAspect="1"/>
          </p:cNvPicPr>
          <p:nvPr/>
        </p:nvPicPr>
        <p:blipFill rotWithShape="1">
          <a:blip r:embed="rId2"/>
          <a:srcRect l="55985" t="12398" r="15303" b="3864"/>
          <a:stretch/>
        </p:blipFill>
        <p:spPr>
          <a:xfrm>
            <a:off x="4129776" y="3643805"/>
            <a:ext cx="1285328" cy="1248023"/>
          </a:xfrm>
          <a:prstGeom prst="rect">
            <a:avLst/>
          </a:prstGeom>
        </p:spPr>
      </p:pic>
      <p:pic>
        <p:nvPicPr>
          <p:cNvPr id="20" name="Picture 19">
            <a:extLst>
              <a:ext uri="{FF2B5EF4-FFF2-40B4-BE49-F238E27FC236}">
                <a16:creationId xmlns:a16="http://schemas.microsoft.com/office/drawing/2014/main" id="{FC97D136-EDBE-410B-9F50-A9068E4D080E}"/>
              </a:ext>
            </a:extLst>
          </p:cNvPr>
          <p:cNvPicPr>
            <a:picLocks noChangeAspect="1"/>
          </p:cNvPicPr>
          <p:nvPr/>
        </p:nvPicPr>
        <p:blipFill rotWithShape="1">
          <a:blip r:embed="rId3"/>
          <a:srcRect l="45076" t="23663" r="40515" b="59954"/>
          <a:stretch/>
        </p:blipFill>
        <p:spPr>
          <a:xfrm>
            <a:off x="4129776" y="4882479"/>
            <a:ext cx="1285329" cy="486561"/>
          </a:xfrm>
          <a:prstGeom prst="rect">
            <a:avLst/>
          </a:prstGeom>
        </p:spPr>
      </p:pic>
      <p:pic>
        <p:nvPicPr>
          <p:cNvPr id="21" name="Picture 20">
            <a:extLst>
              <a:ext uri="{FF2B5EF4-FFF2-40B4-BE49-F238E27FC236}">
                <a16:creationId xmlns:a16="http://schemas.microsoft.com/office/drawing/2014/main" id="{AEFF74A7-389D-44C7-8348-A5F5FE7972D6}"/>
              </a:ext>
            </a:extLst>
          </p:cNvPr>
          <p:cNvPicPr>
            <a:picLocks noChangeAspect="1"/>
          </p:cNvPicPr>
          <p:nvPr/>
        </p:nvPicPr>
        <p:blipFill rotWithShape="1">
          <a:blip r:embed="rId2"/>
          <a:srcRect l="55985" t="12398" r="15303" b="3864"/>
          <a:stretch/>
        </p:blipFill>
        <p:spPr>
          <a:xfrm>
            <a:off x="5801832" y="3643805"/>
            <a:ext cx="1285328" cy="1248023"/>
          </a:xfrm>
          <a:prstGeom prst="rect">
            <a:avLst/>
          </a:prstGeom>
        </p:spPr>
      </p:pic>
      <p:pic>
        <p:nvPicPr>
          <p:cNvPr id="22" name="Picture 21">
            <a:extLst>
              <a:ext uri="{FF2B5EF4-FFF2-40B4-BE49-F238E27FC236}">
                <a16:creationId xmlns:a16="http://schemas.microsoft.com/office/drawing/2014/main" id="{D6C4A10D-4FAC-4FC5-88C6-583B7B55440D}"/>
              </a:ext>
            </a:extLst>
          </p:cNvPr>
          <p:cNvPicPr>
            <a:picLocks noChangeAspect="1"/>
          </p:cNvPicPr>
          <p:nvPr/>
        </p:nvPicPr>
        <p:blipFill rotWithShape="1">
          <a:blip r:embed="rId3"/>
          <a:srcRect l="45076" t="23663" r="40515" b="59954"/>
          <a:stretch/>
        </p:blipFill>
        <p:spPr>
          <a:xfrm>
            <a:off x="5801831" y="4865450"/>
            <a:ext cx="1285329" cy="486561"/>
          </a:xfrm>
          <a:prstGeom prst="rect">
            <a:avLst/>
          </a:prstGeom>
        </p:spPr>
      </p:pic>
      <p:pic>
        <p:nvPicPr>
          <p:cNvPr id="23" name="Picture 22">
            <a:extLst>
              <a:ext uri="{FF2B5EF4-FFF2-40B4-BE49-F238E27FC236}">
                <a16:creationId xmlns:a16="http://schemas.microsoft.com/office/drawing/2014/main" id="{C0EF5086-8F1A-4478-95E6-2DED3650C382}"/>
              </a:ext>
            </a:extLst>
          </p:cNvPr>
          <p:cNvPicPr>
            <a:picLocks noChangeAspect="1"/>
          </p:cNvPicPr>
          <p:nvPr/>
        </p:nvPicPr>
        <p:blipFill rotWithShape="1">
          <a:blip r:embed="rId2"/>
          <a:srcRect l="55985" t="12398" r="15303" b="3864"/>
          <a:stretch/>
        </p:blipFill>
        <p:spPr>
          <a:xfrm>
            <a:off x="2751810" y="2003715"/>
            <a:ext cx="1285328" cy="1248023"/>
          </a:xfrm>
          <a:prstGeom prst="rect">
            <a:avLst/>
          </a:prstGeom>
        </p:spPr>
      </p:pic>
      <p:pic>
        <p:nvPicPr>
          <p:cNvPr id="24" name="Picture 23">
            <a:extLst>
              <a:ext uri="{FF2B5EF4-FFF2-40B4-BE49-F238E27FC236}">
                <a16:creationId xmlns:a16="http://schemas.microsoft.com/office/drawing/2014/main" id="{BCEED75B-AEEA-4AFE-A64D-D729139D9380}"/>
              </a:ext>
            </a:extLst>
          </p:cNvPr>
          <p:cNvPicPr>
            <a:picLocks noChangeAspect="1"/>
          </p:cNvPicPr>
          <p:nvPr/>
        </p:nvPicPr>
        <p:blipFill rotWithShape="1">
          <a:blip r:embed="rId3"/>
          <a:srcRect l="45076" t="23663" r="40515" b="59954"/>
          <a:stretch/>
        </p:blipFill>
        <p:spPr>
          <a:xfrm>
            <a:off x="2751810" y="3242389"/>
            <a:ext cx="1285329" cy="486561"/>
          </a:xfrm>
          <a:prstGeom prst="rect">
            <a:avLst/>
          </a:prstGeom>
        </p:spPr>
      </p:pic>
      <p:pic>
        <p:nvPicPr>
          <p:cNvPr id="25" name="Picture 24">
            <a:extLst>
              <a:ext uri="{FF2B5EF4-FFF2-40B4-BE49-F238E27FC236}">
                <a16:creationId xmlns:a16="http://schemas.microsoft.com/office/drawing/2014/main" id="{B3BCDB6B-08BF-4776-B7D5-F0D15DD8C743}"/>
              </a:ext>
            </a:extLst>
          </p:cNvPr>
          <p:cNvPicPr>
            <a:picLocks noChangeAspect="1"/>
          </p:cNvPicPr>
          <p:nvPr/>
        </p:nvPicPr>
        <p:blipFill rotWithShape="1">
          <a:blip r:embed="rId2"/>
          <a:srcRect l="55985" t="12398" r="15303" b="3864"/>
          <a:stretch/>
        </p:blipFill>
        <p:spPr>
          <a:xfrm>
            <a:off x="4423866" y="2003715"/>
            <a:ext cx="1285328" cy="1248023"/>
          </a:xfrm>
          <a:prstGeom prst="rect">
            <a:avLst/>
          </a:prstGeom>
        </p:spPr>
      </p:pic>
      <p:pic>
        <p:nvPicPr>
          <p:cNvPr id="26" name="Picture 25">
            <a:extLst>
              <a:ext uri="{FF2B5EF4-FFF2-40B4-BE49-F238E27FC236}">
                <a16:creationId xmlns:a16="http://schemas.microsoft.com/office/drawing/2014/main" id="{91915E40-3AFC-4043-9C7C-5B621B1291C2}"/>
              </a:ext>
            </a:extLst>
          </p:cNvPr>
          <p:cNvPicPr>
            <a:picLocks noChangeAspect="1"/>
          </p:cNvPicPr>
          <p:nvPr/>
        </p:nvPicPr>
        <p:blipFill rotWithShape="1">
          <a:blip r:embed="rId3"/>
          <a:srcRect l="45076" t="23663" r="40515" b="59954"/>
          <a:stretch/>
        </p:blipFill>
        <p:spPr>
          <a:xfrm>
            <a:off x="4423865" y="3225360"/>
            <a:ext cx="1285329" cy="486561"/>
          </a:xfrm>
          <a:prstGeom prst="rect">
            <a:avLst/>
          </a:prstGeom>
        </p:spPr>
      </p:pic>
      <p:pic>
        <p:nvPicPr>
          <p:cNvPr id="27" name="Picture 26">
            <a:extLst>
              <a:ext uri="{FF2B5EF4-FFF2-40B4-BE49-F238E27FC236}">
                <a16:creationId xmlns:a16="http://schemas.microsoft.com/office/drawing/2014/main" id="{3BD7EE60-D064-4846-BFB5-58EA26220966}"/>
              </a:ext>
            </a:extLst>
          </p:cNvPr>
          <p:cNvPicPr>
            <a:picLocks noChangeAspect="1"/>
          </p:cNvPicPr>
          <p:nvPr/>
        </p:nvPicPr>
        <p:blipFill rotWithShape="1">
          <a:blip r:embed="rId2"/>
          <a:srcRect l="55985" t="12398" r="15303" b="3864"/>
          <a:stretch/>
        </p:blipFill>
        <p:spPr>
          <a:xfrm>
            <a:off x="5905105" y="1994497"/>
            <a:ext cx="1285328" cy="1248023"/>
          </a:xfrm>
          <a:prstGeom prst="rect">
            <a:avLst/>
          </a:prstGeom>
        </p:spPr>
      </p:pic>
      <p:pic>
        <p:nvPicPr>
          <p:cNvPr id="28" name="Picture 27">
            <a:extLst>
              <a:ext uri="{FF2B5EF4-FFF2-40B4-BE49-F238E27FC236}">
                <a16:creationId xmlns:a16="http://schemas.microsoft.com/office/drawing/2014/main" id="{03567236-7F6C-491B-A50C-F896D84BD89F}"/>
              </a:ext>
            </a:extLst>
          </p:cNvPr>
          <p:cNvPicPr>
            <a:picLocks noChangeAspect="1"/>
          </p:cNvPicPr>
          <p:nvPr/>
        </p:nvPicPr>
        <p:blipFill rotWithShape="1">
          <a:blip r:embed="rId3"/>
          <a:srcRect l="45076" t="23663" r="40515" b="59954"/>
          <a:stretch/>
        </p:blipFill>
        <p:spPr>
          <a:xfrm>
            <a:off x="5905105" y="3233171"/>
            <a:ext cx="1285329" cy="486561"/>
          </a:xfrm>
          <a:prstGeom prst="rect">
            <a:avLst/>
          </a:prstGeom>
        </p:spPr>
      </p:pic>
      <p:pic>
        <p:nvPicPr>
          <p:cNvPr id="29" name="Picture 28">
            <a:extLst>
              <a:ext uri="{FF2B5EF4-FFF2-40B4-BE49-F238E27FC236}">
                <a16:creationId xmlns:a16="http://schemas.microsoft.com/office/drawing/2014/main" id="{64AB76F1-A0AA-4522-B171-83BE01D8E023}"/>
              </a:ext>
            </a:extLst>
          </p:cNvPr>
          <p:cNvPicPr>
            <a:picLocks noChangeAspect="1"/>
          </p:cNvPicPr>
          <p:nvPr/>
        </p:nvPicPr>
        <p:blipFill rotWithShape="1">
          <a:blip r:embed="rId2"/>
          <a:srcRect l="55985" t="12398" r="15303" b="3864"/>
          <a:stretch/>
        </p:blipFill>
        <p:spPr>
          <a:xfrm>
            <a:off x="7577161" y="1994497"/>
            <a:ext cx="1285328" cy="1248023"/>
          </a:xfrm>
          <a:prstGeom prst="rect">
            <a:avLst/>
          </a:prstGeom>
        </p:spPr>
      </p:pic>
      <p:pic>
        <p:nvPicPr>
          <p:cNvPr id="30" name="Picture 29">
            <a:extLst>
              <a:ext uri="{FF2B5EF4-FFF2-40B4-BE49-F238E27FC236}">
                <a16:creationId xmlns:a16="http://schemas.microsoft.com/office/drawing/2014/main" id="{440C1253-3B40-447F-8CD4-D24FAE7EED43}"/>
              </a:ext>
            </a:extLst>
          </p:cNvPr>
          <p:cNvPicPr>
            <a:picLocks noChangeAspect="1"/>
          </p:cNvPicPr>
          <p:nvPr/>
        </p:nvPicPr>
        <p:blipFill rotWithShape="1">
          <a:blip r:embed="rId3"/>
          <a:srcRect l="45076" t="23663" r="40515" b="59954"/>
          <a:stretch/>
        </p:blipFill>
        <p:spPr>
          <a:xfrm>
            <a:off x="7577160" y="3216142"/>
            <a:ext cx="1285329" cy="486561"/>
          </a:xfrm>
          <a:prstGeom prst="rect">
            <a:avLst/>
          </a:prstGeom>
        </p:spPr>
      </p:pic>
      <p:pic>
        <p:nvPicPr>
          <p:cNvPr id="31" name="Picture 30">
            <a:extLst>
              <a:ext uri="{FF2B5EF4-FFF2-40B4-BE49-F238E27FC236}">
                <a16:creationId xmlns:a16="http://schemas.microsoft.com/office/drawing/2014/main" id="{AA3A26E5-8D75-4775-9980-BAA53442D91C}"/>
              </a:ext>
            </a:extLst>
          </p:cNvPr>
          <p:cNvPicPr>
            <a:picLocks noChangeAspect="1"/>
          </p:cNvPicPr>
          <p:nvPr/>
        </p:nvPicPr>
        <p:blipFill rotWithShape="1">
          <a:blip r:embed="rId2"/>
          <a:srcRect l="55985" t="12398" r="15303" b="3864"/>
          <a:stretch/>
        </p:blipFill>
        <p:spPr>
          <a:xfrm>
            <a:off x="4325687" y="3926726"/>
            <a:ext cx="1285328" cy="1248023"/>
          </a:xfrm>
          <a:prstGeom prst="rect">
            <a:avLst/>
          </a:prstGeom>
        </p:spPr>
      </p:pic>
      <p:pic>
        <p:nvPicPr>
          <p:cNvPr id="32" name="Picture 31">
            <a:extLst>
              <a:ext uri="{FF2B5EF4-FFF2-40B4-BE49-F238E27FC236}">
                <a16:creationId xmlns:a16="http://schemas.microsoft.com/office/drawing/2014/main" id="{5B06FE57-97C5-4734-AD0A-2E2930E81C60}"/>
              </a:ext>
            </a:extLst>
          </p:cNvPr>
          <p:cNvPicPr>
            <a:picLocks noChangeAspect="1"/>
          </p:cNvPicPr>
          <p:nvPr/>
        </p:nvPicPr>
        <p:blipFill rotWithShape="1">
          <a:blip r:embed="rId2"/>
          <a:srcRect l="55985" t="12398" r="15303" b="3864"/>
          <a:stretch/>
        </p:blipFill>
        <p:spPr>
          <a:xfrm>
            <a:off x="5997743" y="3926726"/>
            <a:ext cx="1285328" cy="1248023"/>
          </a:xfrm>
          <a:prstGeom prst="rect">
            <a:avLst/>
          </a:prstGeom>
        </p:spPr>
      </p:pic>
      <p:pic>
        <p:nvPicPr>
          <p:cNvPr id="33" name="Picture 32">
            <a:extLst>
              <a:ext uri="{FF2B5EF4-FFF2-40B4-BE49-F238E27FC236}">
                <a16:creationId xmlns:a16="http://schemas.microsoft.com/office/drawing/2014/main" id="{B05062FC-0FC7-4E66-95E3-3724B20D8B49}"/>
              </a:ext>
            </a:extLst>
          </p:cNvPr>
          <p:cNvPicPr>
            <a:picLocks noChangeAspect="1"/>
          </p:cNvPicPr>
          <p:nvPr/>
        </p:nvPicPr>
        <p:blipFill rotWithShape="1">
          <a:blip r:embed="rId2"/>
          <a:srcRect l="55985" t="12398" r="15303" b="3864"/>
          <a:stretch/>
        </p:blipFill>
        <p:spPr>
          <a:xfrm>
            <a:off x="3296295" y="2279765"/>
            <a:ext cx="1285328" cy="1248023"/>
          </a:xfrm>
          <a:prstGeom prst="rect">
            <a:avLst/>
          </a:prstGeom>
        </p:spPr>
      </p:pic>
      <p:pic>
        <p:nvPicPr>
          <p:cNvPr id="34" name="Picture 33">
            <a:extLst>
              <a:ext uri="{FF2B5EF4-FFF2-40B4-BE49-F238E27FC236}">
                <a16:creationId xmlns:a16="http://schemas.microsoft.com/office/drawing/2014/main" id="{8938B9AF-3A82-4D84-B0D5-5FA0DD2FB9C5}"/>
              </a:ext>
            </a:extLst>
          </p:cNvPr>
          <p:cNvPicPr>
            <a:picLocks noChangeAspect="1"/>
          </p:cNvPicPr>
          <p:nvPr/>
        </p:nvPicPr>
        <p:blipFill rotWithShape="1">
          <a:blip r:embed="rId3"/>
          <a:srcRect l="45076" t="23663" r="40515" b="59954"/>
          <a:stretch/>
        </p:blipFill>
        <p:spPr>
          <a:xfrm>
            <a:off x="3296295" y="3518439"/>
            <a:ext cx="1285329" cy="486561"/>
          </a:xfrm>
          <a:prstGeom prst="rect">
            <a:avLst/>
          </a:prstGeom>
        </p:spPr>
      </p:pic>
      <p:pic>
        <p:nvPicPr>
          <p:cNvPr id="35" name="Picture 34">
            <a:extLst>
              <a:ext uri="{FF2B5EF4-FFF2-40B4-BE49-F238E27FC236}">
                <a16:creationId xmlns:a16="http://schemas.microsoft.com/office/drawing/2014/main" id="{25244D03-2421-4967-B817-12BA41CE7862}"/>
              </a:ext>
            </a:extLst>
          </p:cNvPr>
          <p:cNvPicPr>
            <a:picLocks noChangeAspect="1"/>
          </p:cNvPicPr>
          <p:nvPr/>
        </p:nvPicPr>
        <p:blipFill rotWithShape="1">
          <a:blip r:embed="rId2"/>
          <a:srcRect l="55985" t="12398" r="15303" b="3864"/>
          <a:stretch/>
        </p:blipFill>
        <p:spPr>
          <a:xfrm>
            <a:off x="4968351" y="2279765"/>
            <a:ext cx="1285328" cy="1248023"/>
          </a:xfrm>
          <a:prstGeom prst="rect">
            <a:avLst/>
          </a:prstGeom>
        </p:spPr>
      </p:pic>
      <p:pic>
        <p:nvPicPr>
          <p:cNvPr id="36" name="Picture 35">
            <a:extLst>
              <a:ext uri="{FF2B5EF4-FFF2-40B4-BE49-F238E27FC236}">
                <a16:creationId xmlns:a16="http://schemas.microsoft.com/office/drawing/2014/main" id="{57B0EFBB-85C0-4D42-958E-86315AD31721}"/>
              </a:ext>
            </a:extLst>
          </p:cNvPr>
          <p:cNvPicPr>
            <a:picLocks noChangeAspect="1"/>
          </p:cNvPicPr>
          <p:nvPr/>
        </p:nvPicPr>
        <p:blipFill rotWithShape="1">
          <a:blip r:embed="rId3"/>
          <a:srcRect l="45076" t="23663" r="40515" b="59954"/>
          <a:stretch/>
        </p:blipFill>
        <p:spPr>
          <a:xfrm>
            <a:off x="4968350" y="3501410"/>
            <a:ext cx="1285329" cy="486561"/>
          </a:xfrm>
          <a:prstGeom prst="rect">
            <a:avLst/>
          </a:prstGeom>
        </p:spPr>
      </p:pic>
      <p:pic>
        <p:nvPicPr>
          <p:cNvPr id="37" name="Picture 36">
            <a:extLst>
              <a:ext uri="{FF2B5EF4-FFF2-40B4-BE49-F238E27FC236}">
                <a16:creationId xmlns:a16="http://schemas.microsoft.com/office/drawing/2014/main" id="{4025CB0F-5713-4A4B-9F79-83EBD9AC1E2F}"/>
              </a:ext>
            </a:extLst>
          </p:cNvPr>
          <p:cNvPicPr>
            <a:picLocks noChangeAspect="1"/>
          </p:cNvPicPr>
          <p:nvPr/>
        </p:nvPicPr>
        <p:blipFill rotWithShape="1">
          <a:blip r:embed="rId2"/>
          <a:srcRect l="55985" t="12398" r="15303" b="3864"/>
          <a:stretch/>
        </p:blipFill>
        <p:spPr>
          <a:xfrm>
            <a:off x="6449590" y="2270547"/>
            <a:ext cx="1285328" cy="1248023"/>
          </a:xfrm>
          <a:prstGeom prst="rect">
            <a:avLst/>
          </a:prstGeom>
        </p:spPr>
      </p:pic>
      <p:pic>
        <p:nvPicPr>
          <p:cNvPr id="38" name="Picture 37">
            <a:extLst>
              <a:ext uri="{FF2B5EF4-FFF2-40B4-BE49-F238E27FC236}">
                <a16:creationId xmlns:a16="http://schemas.microsoft.com/office/drawing/2014/main" id="{B8BAFED9-169A-48B4-9099-D43D4D14FBD9}"/>
              </a:ext>
            </a:extLst>
          </p:cNvPr>
          <p:cNvPicPr>
            <a:picLocks noChangeAspect="1"/>
          </p:cNvPicPr>
          <p:nvPr/>
        </p:nvPicPr>
        <p:blipFill rotWithShape="1">
          <a:blip r:embed="rId3"/>
          <a:srcRect l="45076" t="23663" r="40515" b="59954"/>
          <a:stretch/>
        </p:blipFill>
        <p:spPr>
          <a:xfrm>
            <a:off x="6449590" y="3509221"/>
            <a:ext cx="1285329" cy="486561"/>
          </a:xfrm>
          <a:prstGeom prst="rect">
            <a:avLst/>
          </a:prstGeom>
        </p:spPr>
      </p:pic>
      <p:pic>
        <p:nvPicPr>
          <p:cNvPr id="39" name="Picture 38">
            <a:extLst>
              <a:ext uri="{FF2B5EF4-FFF2-40B4-BE49-F238E27FC236}">
                <a16:creationId xmlns:a16="http://schemas.microsoft.com/office/drawing/2014/main" id="{BF5430E7-8CAF-4EF8-B1B9-3AA957874740}"/>
              </a:ext>
            </a:extLst>
          </p:cNvPr>
          <p:cNvPicPr>
            <a:picLocks noChangeAspect="1"/>
          </p:cNvPicPr>
          <p:nvPr/>
        </p:nvPicPr>
        <p:blipFill rotWithShape="1">
          <a:blip r:embed="rId2"/>
          <a:srcRect l="55985" t="12398" r="15303" b="3864"/>
          <a:stretch/>
        </p:blipFill>
        <p:spPr>
          <a:xfrm>
            <a:off x="8121646" y="2270547"/>
            <a:ext cx="1285328" cy="1248023"/>
          </a:xfrm>
          <a:prstGeom prst="rect">
            <a:avLst/>
          </a:prstGeom>
        </p:spPr>
      </p:pic>
      <p:pic>
        <p:nvPicPr>
          <p:cNvPr id="40" name="Picture 39">
            <a:extLst>
              <a:ext uri="{FF2B5EF4-FFF2-40B4-BE49-F238E27FC236}">
                <a16:creationId xmlns:a16="http://schemas.microsoft.com/office/drawing/2014/main" id="{0F3309DB-AD80-47FE-830A-DF72967D602D}"/>
              </a:ext>
            </a:extLst>
          </p:cNvPr>
          <p:cNvPicPr>
            <a:picLocks noChangeAspect="1"/>
          </p:cNvPicPr>
          <p:nvPr/>
        </p:nvPicPr>
        <p:blipFill rotWithShape="1">
          <a:blip r:embed="rId3"/>
          <a:srcRect l="45076" t="23663" r="40515" b="59954"/>
          <a:stretch/>
        </p:blipFill>
        <p:spPr>
          <a:xfrm>
            <a:off x="8121645" y="3492192"/>
            <a:ext cx="1285329" cy="486561"/>
          </a:xfrm>
          <a:prstGeom prst="rect">
            <a:avLst/>
          </a:prstGeom>
        </p:spPr>
      </p:pic>
      <p:pic>
        <p:nvPicPr>
          <p:cNvPr id="41" name="Picture 40">
            <a:extLst>
              <a:ext uri="{FF2B5EF4-FFF2-40B4-BE49-F238E27FC236}">
                <a16:creationId xmlns:a16="http://schemas.microsoft.com/office/drawing/2014/main" id="{91BF808C-3A98-4FD1-8CBE-2AB26C194B5F}"/>
              </a:ext>
            </a:extLst>
          </p:cNvPr>
          <p:cNvPicPr>
            <a:picLocks noChangeAspect="1"/>
          </p:cNvPicPr>
          <p:nvPr/>
        </p:nvPicPr>
        <p:blipFill rotWithShape="1">
          <a:blip r:embed="rId2"/>
          <a:srcRect l="55985" t="12398" r="15303" b="3864"/>
          <a:stretch/>
        </p:blipFill>
        <p:spPr>
          <a:xfrm>
            <a:off x="4870172" y="4202776"/>
            <a:ext cx="1285328" cy="1248023"/>
          </a:xfrm>
          <a:prstGeom prst="rect">
            <a:avLst/>
          </a:prstGeom>
        </p:spPr>
      </p:pic>
      <p:pic>
        <p:nvPicPr>
          <p:cNvPr id="42" name="Picture 41">
            <a:extLst>
              <a:ext uri="{FF2B5EF4-FFF2-40B4-BE49-F238E27FC236}">
                <a16:creationId xmlns:a16="http://schemas.microsoft.com/office/drawing/2014/main" id="{BA8DE5E3-3BFB-4904-BFB8-DF9AF4D272B0}"/>
              </a:ext>
            </a:extLst>
          </p:cNvPr>
          <p:cNvPicPr>
            <a:picLocks noChangeAspect="1"/>
          </p:cNvPicPr>
          <p:nvPr/>
        </p:nvPicPr>
        <p:blipFill rotWithShape="1">
          <a:blip r:embed="rId2"/>
          <a:srcRect l="55985" t="12398" r="15303" b="3864"/>
          <a:stretch/>
        </p:blipFill>
        <p:spPr>
          <a:xfrm>
            <a:off x="6542228" y="4202776"/>
            <a:ext cx="1285328" cy="1248023"/>
          </a:xfrm>
          <a:prstGeom prst="rect">
            <a:avLst/>
          </a:prstGeom>
        </p:spPr>
      </p:pic>
      <p:pic>
        <p:nvPicPr>
          <p:cNvPr id="43" name="Picture 42">
            <a:extLst>
              <a:ext uri="{FF2B5EF4-FFF2-40B4-BE49-F238E27FC236}">
                <a16:creationId xmlns:a16="http://schemas.microsoft.com/office/drawing/2014/main" id="{FF39AEAD-1630-4390-88ED-00752AE9069D}"/>
              </a:ext>
            </a:extLst>
          </p:cNvPr>
          <p:cNvPicPr>
            <a:picLocks noChangeAspect="1"/>
          </p:cNvPicPr>
          <p:nvPr/>
        </p:nvPicPr>
        <p:blipFill rotWithShape="1">
          <a:blip r:embed="rId2"/>
          <a:srcRect l="55985" t="12398" r="15303" b="3864"/>
          <a:stretch/>
        </p:blipFill>
        <p:spPr>
          <a:xfrm>
            <a:off x="2794185" y="2689935"/>
            <a:ext cx="1285328" cy="1248023"/>
          </a:xfrm>
          <a:prstGeom prst="rect">
            <a:avLst/>
          </a:prstGeom>
        </p:spPr>
      </p:pic>
      <p:pic>
        <p:nvPicPr>
          <p:cNvPr id="44" name="Picture 43">
            <a:extLst>
              <a:ext uri="{FF2B5EF4-FFF2-40B4-BE49-F238E27FC236}">
                <a16:creationId xmlns:a16="http://schemas.microsoft.com/office/drawing/2014/main" id="{98D63178-827F-415D-8A3A-F31E6371AB4F}"/>
              </a:ext>
            </a:extLst>
          </p:cNvPr>
          <p:cNvPicPr>
            <a:picLocks noChangeAspect="1"/>
          </p:cNvPicPr>
          <p:nvPr/>
        </p:nvPicPr>
        <p:blipFill rotWithShape="1">
          <a:blip r:embed="rId3"/>
          <a:srcRect l="45076" t="23663" r="40515" b="59954"/>
          <a:stretch/>
        </p:blipFill>
        <p:spPr>
          <a:xfrm>
            <a:off x="3002124" y="3928609"/>
            <a:ext cx="1285329" cy="486561"/>
          </a:xfrm>
          <a:prstGeom prst="rect">
            <a:avLst/>
          </a:prstGeom>
        </p:spPr>
      </p:pic>
      <p:pic>
        <p:nvPicPr>
          <p:cNvPr id="45" name="Picture 44">
            <a:extLst>
              <a:ext uri="{FF2B5EF4-FFF2-40B4-BE49-F238E27FC236}">
                <a16:creationId xmlns:a16="http://schemas.microsoft.com/office/drawing/2014/main" id="{CCA89E94-E979-4011-9546-960E767905BC}"/>
              </a:ext>
            </a:extLst>
          </p:cNvPr>
          <p:cNvPicPr>
            <a:picLocks noChangeAspect="1"/>
          </p:cNvPicPr>
          <p:nvPr/>
        </p:nvPicPr>
        <p:blipFill rotWithShape="1">
          <a:blip r:embed="rId2"/>
          <a:srcRect l="55985" t="12398" r="15303" b="3864"/>
          <a:stretch/>
        </p:blipFill>
        <p:spPr>
          <a:xfrm>
            <a:off x="4674180" y="2689935"/>
            <a:ext cx="1285328" cy="1248023"/>
          </a:xfrm>
          <a:prstGeom prst="rect">
            <a:avLst/>
          </a:prstGeom>
        </p:spPr>
      </p:pic>
      <p:pic>
        <p:nvPicPr>
          <p:cNvPr id="46" name="Picture 45">
            <a:extLst>
              <a:ext uri="{FF2B5EF4-FFF2-40B4-BE49-F238E27FC236}">
                <a16:creationId xmlns:a16="http://schemas.microsoft.com/office/drawing/2014/main" id="{77F9CB4C-1C04-4BFF-93D8-E62403FECAAC}"/>
              </a:ext>
            </a:extLst>
          </p:cNvPr>
          <p:cNvPicPr>
            <a:picLocks noChangeAspect="1"/>
          </p:cNvPicPr>
          <p:nvPr/>
        </p:nvPicPr>
        <p:blipFill rotWithShape="1">
          <a:blip r:embed="rId3"/>
          <a:srcRect l="45076" t="23663" r="40515" b="59954"/>
          <a:stretch/>
        </p:blipFill>
        <p:spPr>
          <a:xfrm>
            <a:off x="4674179" y="3911580"/>
            <a:ext cx="1285329" cy="486561"/>
          </a:xfrm>
          <a:prstGeom prst="rect">
            <a:avLst/>
          </a:prstGeom>
        </p:spPr>
      </p:pic>
      <p:pic>
        <p:nvPicPr>
          <p:cNvPr id="47" name="Picture 46">
            <a:extLst>
              <a:ext uri="{FF2B5EF4-FFF2-40B4-BE49-F238E27FC236}">
                <a16:creationId xmlns:a16="http://schemas.microsoft.com/office/drawing/2014/main" id="{88717922-8519-4A51-9763-F5F92B4DE96B}"/>
              </a:ext>
            </a:extLst>
          </p:cNvPr>
          <p:cNvPicPr>
            <a:picLocks noChangeAspect="1"/>
          </p:cNvPicPr>
          <p:nvPr/>
        </p:nvPicPr>
        <p:blipFill rotWithShape="1">
          <a:blip r:embed="rId2"/>
          <a:srcRect l="55985" t="12398" r="15303" b="3864"/>
          <a:stretch/>
        </p:blipFill>
        <p:spPr>
          <a:xfrm>
            <a:off x="6155419" y="2680717"/>
            <a:ext cx="1285328" cy="1248023"/>
          </a:xfrm>
          <a:prstGeom prst="rect">
            <a:avLst/>
          </a:prstGeom>
        </p:spPr>
      </p:pic>
      <p:pic>
        <p:nvPicPr>
          <p:cNvPr id="48" name="Picture 47">
            <a:extLst>
              <a:ext uri="{FF2B5EF4-FFF2-40B4-BE49-F238E27FC236}">
                <a16:creationId xmlns:a16="http://schemas.microsoft.com/office/drawing/2014/main" id="{7A2EA543-9CE0-4BFD-AF78-5B3E0ABD5978}"/>
              </a:ext>
            </a:extLst>
          </p:cNvPr>
          <p:cNvPicPr>
            <a:picLocks noChangeAspect="1"/>
          </p:cNvPicPr>
          <p:nvPr/>
        </p:nvPicPr>
        <p:blipFill rotWithShape="1">
          <a:blip r:embed="rId3"/>
          <a:srcRect l="45076" t="23663" r="40515" b="59954"/>
          <a:stretch/>
        </p:blipFill>
        <p:spPr>
          <a:xfrm>
            <a:off x="6155419" y="3919391"/>
            <a:ext cx="1285329" cy="486561"/>
          </a:xfrm>
          <a:prstGeom prst="rect">
            <a:avLst/>
          </a:prstGeom>
        </p:spPr>
      </p:pic>
      <p:pic>
        <p:nvPicPr>
          <p:cNvPr id="49" name="Picture 48">
            <a:extLst>
              <a:ext uri="{FF2B5EF4-FFF2-40B4-BE49-F238E27FC236}">
                <a16:creationId xmlns:a16="http://schemas.microsoft.com/office/drawing/2014/main" id="{A6DFF587-E9B1-4557-833D-100B8CD671BB}"/>
              </a:ext>
            </a:extLst>
          </p:cNvPr>
          <p:cNvPicPr>
            <a:picLocks noChangeAspect="1"/>
          </p:cNvPicPr>
          <p:nvPr/>
        </p:nvPicPr>
        <p:blipFill rotWithShape="1">
          <a:blip r:embed="rId2"/>
          <a:srcRect l="55985" t="12398" r="15303" b="3864"/>
          <a:stretch/>
        </p:blipFill>
        <p:spPr>
          <a:xfrm>
            <a:off x="7827475" y="2680717"/>
            <a:ext cx="1285328" cy="1248023"/>
          </a:xfrm>
          <a:prstGeom prst="rect">
            <a:avLst/>
          </a:prstGeom>
        </p:spPr>
      </p:pic>
      <p:pic>
        <p:nvPicPr>
          <p:cNvPr id="50" name="Picture 49">
            <a:extLst>
              <a:ext uri="{FF2B5EF4-FFF2-40B4-BE49-F238E27FC236}">
                <a16:creationId xmlns:a16="http://schemas.microsoft.com/office/drawing/2014/main" id="{04860088-D408-4D0B-8FEC-682E21A16DAA}"/>
              </a:ext>
            </a:extLst>
          </p:cNvPr>
          <p:cNvPicPr>
            <a:picLocks noChangeAspect="1"/>
          </p:cNvPicPr>
          <p:nvPr/>
        </p:nvPicPr>
        <p:blipFill rotWithShape="1">
          <a:blip r:embed="rId3"/>
          <a:srcRect l="45076" t="23663" r="40515" b="59954"/>
          <a:stretch/>
        </p:blipFill>
        <p:spPr>
          <a:xfrm>
            <a:off x="7827474" y="3902362"/>
            <a:ext cx="1285329" cy="486561"/>
          </a:xfrm>
          <a:prstGeom prst="rect">
            <a:avLst/>
          </a:prstGeom>
        </p:spPr>
      </p:pic>
      <p:pic>
        <p:nvPicPr>
          <p:cNvPr id="51" name="Picture 50">
            <a:extLst>
              <a:ext uri="{FF2B5EF4-FFF2-40B4-BE49-F238E27FC236}">
                <a16:creationId xmlns:a16="http://schemas.microsoft.com/office/drawing/2014/main" id="{CB08AE65-7CBB-416A-8234-6650D591CD03}"/>
              </a:ext>
            </a:extLst>
          </p:cNvPr>
          <p:cNvPicPr>
            <a:picLocks noChangeAspect="1"/>
          </p:cNvPicPr>
          <p:nvPr/>
        </p:nvPicPr>
        <p:blipFill rotWithShape="1">
          <a:blip r:embed="rId2"/>
          <a:srcRect l="55985" t="12398" r="15303" b="3864"/>
          <a:stretch/>
        </p:blipFill>
        <p:spPr>
          <a:xfrm>
            <a:off x="4576001" y="4612946"/>
            <a:ext cx="1285328" cy="1248023"/>
          </a:xfrm>
          <a:prstGeom prst="rect">
            <a:avLst/>
          </a:prstGeom>
        </p:spPr>
      </p:pic>
      <p:pic>
        <p:nvPicPr>
          <p:cNvPr id="52" name="Picture 51">
            <a:extLst>
              <a:ext uri="{FF2B5EF4-FFF2-40B4-BE49-F238E27FC236}">
                <a16:creationId xmlns:a16="http://schemas.microsoft.com/office/drawing/2014/main" id="{71D1AC5E-B97B-4ADD-B1A9-753694888E0C}"/>
              </a:ext>
            </a:extLst>
          </p:cNvPr>
          <p:cNvPicPr>
            <a:picLocks noChangeAspect="1"/>
          </p:cNvPicPr>
          <p:nvPr/>
        </p:nvPicPr>
        <p:blipFill rotWithShape="1">
          <a:blip r:embed="rId2"/>
          <a:srcRect l="55985" t="12398" r="15303" b="3864"/>
          <a:stretch/>
        </p:blipFill>
        <p:spPr>
          <a:xfrm>
            <a:off x="6248057" y="4612946"/>
            <a:ext cx="1285328" cy="1248023"/>
          </a:xfrm>
          <a:prstGeom prst="rect">
            <a:avLst/>
          </a:prstGeom>
        </p:spPr>
      </p:pic>
      <p:pic>
        <p:nvPicPr>
          <p:cNvPr id="1026" name="Picture 2" descr="Nexus Pest Solutions">
            <a:extLst>
              <a:ext uri="{FF2B5EF4-FFF2-40B4-BE49-F238E27FC236}">
                <a16:creationId xmlns:a16="http://schemas.microsoft.com/office/drawing/2014/main" id="{9BE75F98-E2DB-4ABB-9610-7BFB5B7079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08" y="1258791"/>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38238C57-C981-4A5C-8AD2-BF15993CB0C0}"/>
              </a:ext>
            </a:extLst>
          </p:cNvPr>
          <p:cNvPicPr>
            <a:picLocks noChangeAspect="1"/>
          </p:cNvPicPr>
          <p:nvPr/>
        </p:nvPicPr>
        <p:blipFill rotWithShape="1">
          <a:blip r:embed="rId5"/>
          <a:srcRect l="52858" t="14886" r="5060" b="23265"/>
          <a:stretch/>
        </p:blipFill>
        <p:spPr>
          <a:xfrm>
            <a:off x="8764309" y="3866873"/>
            <a:ext cx="2908433" cy="1423143"/>
          </a:xfrm>
          <a:prstGeom prst="rect">
            <a:avLst/>
          </a:prstGeom>
        </p:spPr>
      </p:pic>
      <p:pic>
        <p:nvPicPr>
          <p:cNvPr id="53" name="Picture 52">
            <a:extLst>
              <a:ext uri="{FF2B5EF4-FFF2-40B4-BE49-F238E27FC236}">
                <a16:creationId xmlns:a16="http://schemas.microsoft.com/office/drawing/2014/main" id="{08208B0F-79B7-4476-86FF-79DC7BAE9123}"/>
              </a:ext>
            </a:extLst>
          </p:cNvPr>
          <p:cNvPicPr>
            <a:picLocks noChangeAspect="1"/>
          </p:cNvPicPr>
          <p:nvPr/>
        </p:nvPicPr>
        <p:blipFill rotWithShape="1">
          <a:blip r:embed="rId2"/>
          <a:srcRect l="55985" t="12398" r="15303" b="3864"/>
          <a:stretch/>
        </p:blipFill>
        <p:spPr>
          <a:xfrm>
            <a:off x="1137976" y="3781940"/>
            <a:ext cx="1285328" cy="1248023"/>
          </a:xfrm>
          <a:prstGeom prst="rect">
            <a:avLst/>
          </a:prstGeom>
        </p:spPr>
      </p:pic>
      <p:pic>
        <p:nvPicPr>
          <p:cNvPr id="54" name="Picture 53">
            <a:extLst>
              <a:ext uri="{FF2B5EF4-FFF2-40B4-BE49-F238E27FC236}">
                <a16:creationId xmlns:a16="http://schemas.microsoft.com/office/drawing/2014/main" id="{6D406124-7FD8-446C-9E90-D16F5AE98645}"/>
              </a:ext>
            </a:extLst>
          </p:cNvPr>
          <p:cNvPicPr>
            <a:picLocks noChangeAspect="1"/>
          </p:cNvPicPr>
          <p:nvPr/>
        </p:nvPicPr>
        <p:blipFill rotWithShape="1">
          <a:blip r:embed="rId3"/>
          <a:srcRect l="45076" t="23663" r="40515" b="59954"/>
          <a:stretch/>
        </p:blipFill>
        <p:spPr>
          <a:xfrm>
            <a:off x="1137976" y="5020614"/>
            <a:ext cx="1285329" cy="486561"/>
          </a:xfrm>
          <a:prstGeom prst="rect">
            <a:avLst/>
          </a:prstGeom>
        </p:spPr>
      </p:pic>
      <p:pic>
        <p:nvPicPr>
          <p:cNvPr id="55" name="Picture 54">
            <a:extLst>
              <a:ext uri="{FF2B5EF4-FFF2-40B4-BE49-F238E27FC236}">
                <a16:creationId xmlns:a16="http://schemas.microsoft.com/office/drawing/2014/main" id="{3A4A4CDD-2040-4557-B030-E1282C759D2C}"/>
              </a:ext>
            </a:extLst>
          </p:cNvPr>
          <p:cNvPicPr>
            <a:picLocks noChangeAspect="1"/>
          </p:cNvPicPr>
          <p:nvPr/>
        </p:nvPicPr>
        <p:blipFill rotWithShape="1">
          <a:blip r:embed="rId2"/>
          <a:srcRect l="55985" t="12398" r="15303" b="3864"/>
          <a:stretch/>
        </p:blipFill>
        <p:spPr>
          <a:xfrm>
            <a:off x="2210855" y="4089571"/>
            <a:ext cx="1285328" cy="1248023"/>
          </a:xfrm>
          <a:prstGeom prst="rect">
            <a:avLst/>
          </a:prstGeom>
        </p:spPr>
      </p:pic>
      <p:pic>
        <p:nvPicPr>
          <p:cNvPr id="56" name="Picture 55">
            <a:extLst>
              <a:ext uri="{FF2B5EF4-FFF2-40B4-BE49-F238E27FC236}">
                <a16:creationId xmlns:a16="http://schemas.microsoft.com/office/drawing/2014/main" id="{96ECC063-2E93-4191-8FA7-DF873F958AB7}"/>
              </a:ext>
            </a:extLst>
          </p:cNvPr>
          <p:cNvPicPr>
            <a:picLocks noChangeAspect="1"/>
          </p:cNvPicPr>
          <p:nvPr/>
        </p:nvPicPr>
        <p:blipFill rotWithShape="1">
          <a:blip r:embed="rId3"/>
          <a:srcRect l="45076" t="23663" r="40515" b="59954"/>
          <a:stretch/>
        </p:blipFill>
        <p:spPr>
          <a:xfrm>
            <a:off x="2210855" y="5328245"/>
            <a:ext cx="1285329" cy="486561"/>
          </a:xfrm>
          <a:prstGeom prst="rect">
            <a:avLst/>
          </a:prstGeom>
        </p:spPr>
      </p:pic>
      <p:pic>
        <p:nvPicPr>
          <p:cNvPr id="57" name="Picture 56">
            <a:extLst>
              <a:ext uri="{FF2B5EF4-FFF2-40B4-BE49-F238E27FC236}">
                <a16:creationId xmlns:a16="http://schemas.microsoft.com/office/drawing/2014/main" id="{89F33687-F2C7-4B5F-9A7D-B651EE65E733}"/>
              </a:ext>
            </a:extLst>
          </p:cNvPr>
          <p:cNvPicPr>
            <a:picLocks noChangeAspect="1"/>
          </p:cNvPicPr>
          <p:nvPr/>
        </p:nvPicPr>
        <p:blipFill rotWithShape="1">
          <a:blip r:embed="rId2"/>
          <a:srcRect l="55985" t="12398" r="15303" b="3864"/>
          <a:stretch/>
        </p:blipFill>
        <p:spPr>
          <a:xfrm>
            <a:off x="9989678" y="2270547"/>
            <a:ext cx="1285328" cy="1248023"/>
          </a:xfrm>
          <a:prstGeom prst="rect">
            <a:avLst/>
          </a:prstGeom>
        </p:spPr>
      </p:pic>
      <p:pic>
        <p:nvPicPr>
          <p:cNvPr id="58" name="Picture 57">
            <a:extLst>
              <a:ext uri="{FF2B5EF4-FFF2-40B4-BE49-F238E27FC236}">
                <a16:creationId xmlns:a16="http://schemas.microsoft.com/office/drawing/2014/main" id="{97D2A39A-DD8C-486D-B99E-9B83A429C491}"/>
              </a:ext>
            </a:extLst>
          </p:cNvPr>
          <p:cNvPicPr>
            <a:picLocks noChangeAspect="1"/>
          </p:cNvPicPr>
          <p:nvPr/>
        </p:nvPicPr>
        <p:blipFill rotWithShape="1">
          <a:blip r:embed="rId3"/>
          <a:srcRect l="45076" t="23663" r="40515" b="59954"/>
          <a:stretch/>
        </p:blipFill>
        <p:spPr>
          <a:xfrm>
            <a:off x="9966676" y="3527788"/>
            <a:ext cx="1285329" cy="486561"/>
          </a:xfrm>
          <a:prstGeom prst="rect">
            <a:avLst/>
          </a:prstGeom>
        </p:spPr>
      </p:pic>
      <p:sp>
        <p:nvSpPr>
          <p:cNvPr id="11" name="Speech Bubble: Rectangle 10">
            <a:extLst>
              <a:ext uri="{FF2B5EF4-FFF2-40B4-BE49-F238E27FC236}">
                <a16:creationId xmlns:a16="http://schemas.microsoft.com/office/drawing/2014/main" id="{4888D6C3-6857-432F-8027-78BA7A0BB5A2}"/>
              </a:ext>
            </a:extLst>
          </p:cNvPr>
          <p:cNvSpPr/>
          <p:nvPr/>
        </p:nvSpPr>
        <p:spPr>
          <a:xfrm>
            <a:off x="9249282" y="1277870"/>
            <a:ext cx="2325729" cy="1052484"/>
          </a:xfrm>
          <a:prstGeom prst="wedgeRectCallout">
            <a:avLst>
              <a:gd name="adj1" fmla="val -62155"/>
              <a:gd name="adj2" fmla="val 6946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Content indexed with 1000’s of links in Google back to YOU!</a:t>
            </a:r>
          </a:p>
        </p:txBody>
      </p:sp>
    </p:spTree>
    <p:extLst>
      <p:ext uri="{BB962C8B-B14F-4D97-AF65-F5344CB8AC3E}">
        <p14:creationId xmlns:p14="http://schemas.microsoft.com/office/powerpoint/2010/main" val="34685961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495019" y="163084"/>
            <a:ext cx="11201960" cy="1013898"/>
          </a:xfrm>
        </p:spPr>
        <p:txBody>
          <a:bodyPr>
            <a:normAutofit/>
          </a:bodyPr>
          <a:lstStyle/>
          <a:p>
            <a:r>
              <a:rPr lang="en-US" sz="4000" b="1" dirty="0"/>
              <a:t>An Invention of Mine: The PPC Video Landing Page!</a:t>
            </a:r>
          </a:p>
        </p:txBody>
      </p:sp>
      <p:sp>
        <p:nvSpPr>
          <p:cNvPr id="3" name="Subtitle 2">
            <a:extLst>
              <a:ext uri="{FF2B5EF4-FFF2-40B4-BE49-F238E27FC236}">
                <a16:creationId xmlns:a16="http://schemas.microsoft.com/office/drawing/2014/main" id="{CED7F6A1-ECF1-4227-A47D-2A83AB2EB2A7}"/>
              </a:ext>
            </a:extLst>
          </p:cNvPr>
          <p:cNvSpPr>
            <a:spLocks noGrp="1"/>
          </p:cNvSpPr>
          <p:nvPr>
            <p:ph type="subTitle" idx="1"/>
          </p:nvPr>
        </p:nvSpPr>
        <p:spPr>
          <a:xfrm>
            <a:off x="1056502" y="1699054"/>
            <a:ext cx="10078994" cy="3459892"/>
          </a:xfrm>
        </p:spPr>
        <p:txBody>
          <a:bodyPr>
            <a:normAutofit fontScale="92500" lnSpcReduction="20000"/>
          </a:bodyPr>
          <a:lstStyle/>
          <a:p>
            <a:r>
              <a:rPr lang="en-US" dirty="0"/>
              <a:t>Pay Per Click advertising is buying phrases of words that people type into Google or any search engine looking for a business they can contact to solve their problem and supply their needs – A creative ad is triggered by the search phrase only cost when it is clicked or tapped on by the searcher. Showing the ad is free, clicking or tapping the ad link costs money, hence the name “Pay Per Click” </a:t>
            </a:r>
          </a:p>
          <a:p>
            <a:endParaRPr lang="en-US" dirty="0"/>
          </a:p>
          <a:p>
            <a:r>
              <a:rPr lang="en-US" dirty="0"/>
              <a:t>A landing page is the page a searcher lands on when they click on an ad on their phone or computer, mostly on phones. </a:t>
            </a:r>
          </a:p>
          <a:p>
            <a:endParaRPr lang="en-US" dirty="0"/>
          </a:p>
          <a:p>
            <a:r>
              <a:rPr lang="en-US" dirty="0"/>
              <a:t>The page most businesses send clicks to is the homepage of the business website, but a landing page is a dedicated page you should build just for the targeted ad headline and sales copy &amp; that page can only be found by clicking the paid ad link. </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Tree>
    <p:extLst>
      <p:ext uri="{BB962C8B-B14F-4D97-AF65-F5344CB8AC3E}">
        <p14:creationId xmlns:p14="http://schemas.microsoft.com/office/powerpoint/2010/main" val="3441258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823782" y="846658"/>
            <a:ext cx="10544433" cy="1013898"/>
          </a:xfrm>
        </p:spPr>
        <p:txBody>
          <a:bodyPr>
            <a:normAutofit fontScale="90000"/>
          </a:bodyPr>
          <a:lstStyle/>
          <a:p>
            <a:r>
              <a:rPr lang="en-US" b="1" dirty="0"/>
              <a:t>Every Video Landing Page Video Ends with a SERP Term Jingle.. Or Should</a:t>
            </a:r>
          </a:p>
        </p:txBody>
      </p:sp>
      <p:sp>
        <p:nvSpPr>
          <p:cNvPr id="3" name="Subtitle 2">
            <a:extLst>
              <a:ext uri="{FF2B5EF4-FFF2-40B4-BE49-F238E27FC236}">
                <a16:creationId xmlns:a16="http://schemas.microsoft.com/office/drawing/2014/main" id="{CED7F6A1-ECF1-4227-A47D-2A83AB2EB2A7}"/>
              </a:ext>
            </a:extLst>
          </p:cNvPr>
          <p:cNvSpPr>
            <a:spLocks noGrp="1"/>
          </p:cNvSpPr>
          <p:nvPr>
            <p:ph type="subTitle" idx="1"/>
          </p:nvPr>
        </p:nvSpPr>
        <p:spPr>
          <a:xfrm>
            <a:off x="518887" y="1999043"/>
            <a:ext cx="5829265" cy="3424295"/>
          </a:xfrm>
        </p:spPr>
        <p:txBody>
          <a:bodyPr>
            <a:normAutofit/>
          </a:bodyPr>
          <a:lstStyle/>
          <a:p>
            <a:r>
              <a:rPr lang="en-US" dirty="0"/>
              <a:t>The jingle sings, </a:t>
            </a:r>
            <a:br>
              <a:rPr lang="en-US" dirty="0"/>
            </a:br>
            <a:r>
              <a:rPr lang="en-US" dirty="0"/>
              <a:t>“Nexus Pest Solutions</a:t>
            </a:r>
          </a:p>
          <a:p>
            <a:r>
              <a:rPr lang="en-US" dirty="0"/>
              <a:t>Got Bugs, You Know What To Do!</a:t>
            </a:r>
            <a:br>
              <a:rPr lang="en-US" dirty="0"/>
            </a:br>
            <a:r>
              <a:rPr lang="en-US" dirty="0"/>
              <a:t>Call 414-355-3732 ”</a:t>
            </a:r>
          </a:p>
          <a:p>
            <a:r>
              <a:rPr lang="en-US" dirty="0"/>
              <a:t>Every PPC click lead is </a:t>
            </a:r>
            <a:br>
              <a:rPr lang="en-US" dirty="0"/>
            </a:br>
            <a:r>
              <a:rPr lang="en-US" dirty="0"/>
              <a:t>left hearing the SERP TERMS!! </a:t>
            </a:r>
            <a:br>
              <a:rPr lang="en-US" dirty="0"/>
            </a:br>
            <a:br>
              <a:rPr lang="en-US" dirty="0"/>
            </a:br>
            <a:r>
              <a:rPr lang="en-US" dirty="0"/>
              <a:t>How to easily find the business in search engines or the phone number</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pic>
        <p:nvPicPr>
          <p:cNvPr id="7" name="Picture 6">
            <a:extLst>
              <a:ext uri="{FF2B5EF4-FFF2-40B4-BE49-F238E27FC236}">
                <a16:creationId xmlns:a16="http://schemas.microsoft.com/office/drawing/2014/main" id="{AC64C07A-D555-46A6-BE15-E70A60686B9E}"/>
              </a:ext>
            </a:extLst>
          </p:cNvPr>
          <p:cNvPicPr>
            <a:picLocks noChangeAspect="1"/>
          </p:cNvPicPr>
          <p:nvPr/>
        </p:nvPicPr>
        <p:blipFill rotWithShape="1">
          <a:blip r:embed="rId2"/>
          <a:srcRect l="46136" t="19451" r="17954" b="20931"/>
          <a:stretch/>
        </p:blipFill>
        <p:spPr>
          <a:xfrm>
            <a:off x="6095999" y="2335573"/>
            <a:ext cx="5829266" cy="3222082"/>
          </a:xfrm>
          <a:prstGeom prst="rect">
            <a:avLst/>
          </a:prstGeom>
        </p:spPr>
      </p:pic>
    </p:spTree>
    <p:extLst>
      <p:ext uri="{BB962C8B-B14F-4D97-AF65-F5344CB8AC3E}">
        <p14:creationId xmlns:p14="http://schemas.microsoft.com/office/powerpoint/2010/main" val="7991470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445480" y="4051207"/>
            <a:ext cx="11301040" cy="1013898"/>
          </a:xfrm>
        </p:spPr>
        <p:txBody>
          <a:bodyPr>
            <a:normAutofit fontScale="90000"/>
          </a:bodyPr>
          <a:lstStyle/>
          <a:p>
            <a:r>
              <a:rPr lang="en-US" b="1" dirty="0"/>
              <a:t>There are a 1000 little things, and there are many more, but I am out of time!</a:t>
            </a:r>
            <a:br>
              <a:rPr lang="en-US" b="1" dirty="0"/>
            </a:br>
            <a:br>
              <a:rPr lang="en-US" b="1" dirty="0"/>
            </a:br>
            <a:r>
              <a:rPr lang="en-US" b="1" dirty="0"/>
              <a:t>Coffee, Breakfast or Business Lunch or Virtual Coffee anytime!</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Tree>
    <p:extLst>
      <p:ext uri="{BB962C8B-B14F-4D97-AF65-F5344CB8AC3E}">
        <p14:creationId xmlns:p14="http://schemas.microsoft.com/office/powerpoint/2010/main" val="39013652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1551607" y="315582"/>
            <a:ext cx="9662475" cy="604017"/>
          </a:xfrm>
        </p:spPr>
        <p:txBody>
          <a:bodyPr>
            <a:normAutofit/>
          </a:bodyPr>
          <a:lstStyle/>
          <a:p>
            <a:r>
              <a:rPr lang="en-US" sz="3600" b="1" dirty="0"/>
              <a:t>Sidenote: Let me entertain you somewhere soon!</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pic>
        <p:nvPicPr>
          <p:cNvPr id="1026" name="Picture 2" descr="Twilight Train: A Neil Diamond Tribute">
            <a:extLst>
              <a:ext uri="{FF2B5EF4-FFF2-40B4-BE49-F238E27FC236}">
                <a16:creationId xmlns:a16="http://schemas.microsoft.com/office/drawing/2014/main" id="{01E3286E-39E1-480C-A0A5-1EC7C95E5AF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639" t="3858" r="6895" b="-3858"/>
          <a:stretch/>
        </p:blipFill>
        <p:spPr bwMode="auto">
          <a:xfrm>
            <a:off x="6926800" y="955334"/>
            <a:ext cx="4725120" cy="256997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he Box Tops">
            <a:extLst>
              <a:ext uri="{FF2B5EF4-FFF2-40B4-BE49-F238E27FC236}">
                <a16:creationId xmlns:a16="http://schemas.microsoft.com/office/drawing/2014/main" id="{42095176-23BE-4C69-B7E4-7E32BC2722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811" y="1152295"/>
            <a:ext cx="5237786" cy="180703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ay be an image of 3 people, including Tom Lyle and Beverly Furman Feinstein and people standing">
            <a:extLst>
              <a:ext uri="{FF2B5EF4-FFF2-40B4-BE49-F238E27FC236}">
                <a16:creationId xmlns:a16="http://schemas.microsoft.com/office/drawing/2014/main" id="{BA0C0D19-91DC-4532-B168-0279617BB24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7895" b="36523"/>
          <a:stretch/>
        </p:blipFill>
        <p:spPr bwMode="auto">
          <a:xfrm>
            <a:off x="1145059" y="3223921"/>
            <a:ext cx="3899629" cy="215987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C8B653F3-4F2E-4D3F-8593-FC0F9C699A6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59597" y="3639879"/>
            <a:ext cx="4296235" cy="2148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869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445480" y="4051207"/>
            <a:ext cx="11301040" cy="1013898"/>
          </a:xfrm>
        </p:spPr>
        <p:txBody>
          <a:bodyPr>
            <a:normAutofit fontScale="90000"/>
          </a:bodyPr>
          <a:lstStyle/>
          <a:p>
            <a:r>
              <a:rPr lang="en-US" b="1" dirty="0"/>
              <a:t>There are a 1000 little things, and there are many more, but I am out of time!</a:t>
            </a:r>
            <a:br>
              <a:rPr lang="en-US" b="1" dirty="0"/>
            </a:br>
            <a:br>
              <a:rPr lang="en-US" b="1" dirty="0"/>
            </a:br>
            <a:r>
              <a:rPr lang="en-US" b="1" dirty="0"/>
              <a:t>Coffee, Breakfast or Business Lunch or Virtual Coffee anytime!</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Tree>
    <p:extLst>
      <p:ext uri="{BB962C8B-B14F-4D97-AF65-F5344CB8AC3E}">
        <p14:creationId xmlns:p14="http://schemas.microsoft.com/office/powerpoint/2010/main" val="37837379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894416" y="745505"/>
            <a:ext cx="10256693" cy="357158"/>
          </a:xfrm>
        </p:spPr>
        <p:txBody>
          <a:bodyPr>
            <a:noAutofit/>
          </a:bodyPr>
          <a:lstStyle/>
          <a:p>
            <a:r>
              <a:rPr lang="en-US" sz="4400" b="1" dirty="0"/>
              <a:t>3 Ways To Guaranteed to Be Found Online</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
        <p:nvSpPr>
          <p:cNvPr id="12" name="Subtitle 2">
            <a:extLst>
              <a:ext uri="{FF2B5EF4-FFF2-40B4-BE49-F238E27FC236}">
                <a16:creationId xmlns:a16="http://schemas.microsoft.com/office/drawing/2014/main" id="{98477557-3D2B-4E88-A97D-6632508BA3FA}"/>
              </a:ext>
            </a:extLst>
          </p:cNvPr>
          <p:cNvSpPr>
            <a:spLocks noGrp="1"/>
          </p:cNvSpPr>
          <p:nvPr>
            <p:ph type="subTitle" idx="1"/>
          </p:nvPr>
        </p:nvSpPr>
        <p:spPr>
          <a:xfrm>
            <a:off x="894416" y="1670859"/>
            <a:ext cx="11548226" cy="2276303"/>
          </a:xfrm>
        </p:spPr>
        <p:txBody>
          <a:bodyPr>
            <a:normAutofit fontScale="55000" lnSpcReduction="20000"/>
          </a:bodyPr>
          <a:lstStyle/>
          <a:p>
            <a:pPr algn="l"/>
            <a:r>
              <a:rPr lang="en-US" sz="3600" dirty="0"/>
              <a:t>1. Pay for the keywords that bring you customers (Paid Traffic)</a:t>
            </a:r>
            <a:br>
              <a:rPr lang="en-US" sz="3600" dirty="0"/>
            </a:br>
            <a:r>
              <a:rPr lang="en-US" sz="3600" dirty="0"/>
              <a:t>2. Get pages indexed in Google with keyword rich content (Content Market, Organic Traffic)</a:t>
            </a:r>
            <a:br>
              <a:rPr lang="en-US" sz="3600" dirty="0"/>
            </a:br>
            <a:r>
              <a:rPr lang="en-US" sz="3600" dirty="0"/>
              <a:t>3. Use offline exposure to enable prospects to remember how to find you online </a:t>
            </a:r>
            <a:br>
              <a:rPr lang="en-US" sz="3600" dirty="0"/>
            </a:br>
            <a:r>
              <a:rPr lang="en-US" sz="3600" dirty="0"/>
              <a:t>(Print ads, TV, Radio, Billboards, Brochures, QR Codes, Jingles, SERP Terms, Networking, Word of Mouth)</a:t>
            </a:r>
          </a:p>
          <a:p>
            <a:pPr algn="l"/>
            <a:endParaRPr lang="en-US" sz="3600" dirty="0"/>
          </a:p>
          <a:p>
            <a:pPr algn="l"/>
            <a:br>
              <a:rPr lang="en-US" sz="4800" dirty="0"/>
            </a:br>
            <a:endParaRPr lang="en-US" sz="4800" dirty="0"/>
          </a:p>
        </p:txBody>
      </p:sp>
      <p:sp>
        <p:nvSpPr>
          <p:cNvPr id="6" name="Subtitle 2">
            <a:extLst>
              <a:ext uri="{FF2B5EF4-FFF2-40B4-BE49-F238E27FC236}">
                <a16:creationId xmlns:a16="http://schemas.microsoft.com/office/drawing/2014/main" id="{FC5F594E-7ACC-43B6-B875-F64263D5507F}"/>
              </a:ext>
            </a:extLst>
          </p:cNvPr>
          <p:cNvSpPr txBox="1">
            <a:spLocks/>
          </p:cNvSpPr>
          <p:nvPr/>
        </p:nvSpPr>
        <p:spPr>
          <a:xfrm>
            <a:off x="1835371" y="3342810"/>
            <a:ext cx="9666315" cy="2894376"/>
          </a:xfrm>
          <a:prstGeom prst="rect">
            <a:avLst/>
          </a:prstGeom>
        </p:spPr>
        <p:txBody>
          <a:bodyPr vert="horz" lIns="91440" tIns="45720" rIns="91440" bIns="45720" rtlCol="0">
            <a:normAutofit fontScale="77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3600" dirty="0"/>
              <a:t>SEO is a cat and mouse game with Google</a:t>
            </a:r>
            <a:br>
              <a:rPr lang="en-US" sz="3600" dirty="0"/>
            </a:br>
            <a:r>
              <a:rPr lang="en-US" sz="3600" dirty="0"/>
              <a:t>The Google algorithm changes 100’s of times a year</a:t>
            </a:r>
          </a:p>
          <a:p>
            <a:pPr algn="l"/>
            <a:br>
              <a:rPr lang="en-US" sz="3600" dirty="0"/>
            </a:br>
            <a:r>
              <a:rPr lang="en-US" sz="3600" dirty="0"/>
              <a:t>Regardless YOU Must know your lead generating key phrases</a:t>
            </a:r>
          </a:p>
          <a:p>
            <a:pPr algn="l"/>
            <a:endParaRPr lang="en-US" sz="3600" dirty="0"/>
          </a:p>
          <a:p>
            <a:pPr algn="l"/>
            <a:br>
              <a:rPr lang="en-US" sz="4800" dirty="0"/>
            </a:br>
            <a:endParaRPr lang="en-US" sz="4800" dirty="0"/>
          </a:p>
        </p:txBody>
      </p:sp>
    </p:spTree>
    <p:extLst>
      <p:ext uri="{BB962C8B-B14F-4D97-AF65-F5344CB8AC3E}">
        <p14:creationId xmlns:p14="http://schemas.microsoft.com/office/powerpoint/2010/main" val="16932938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
        <p:nvSpPr>
          <p:cNvPr id="7" name="Title 1">
            <a:extLst>
              <a:ext uri="{FF2B5EF4-FFF2-40B4-BE49-F238E27FC236}">
                <a16:creationId xmlns:a16="http://schemas.microsoft.com/office/drawing/2014/main" id="{DCE7BC23-4948-4EEC-9F56-BC8CBB7CE3D4}"/>
              </a:ext>
            </a:extLst>
          </p:cNvPr>
          <p:cNvSpPr>
            <a:spLocks noGrp="1"/>
          </p:cNvSpPr>
          <p:nvPr>
            <p:ph type="ctrTitle"/>
          </p:nvPr>
        </p:nvSpPr>
        <p:spPr>
          <a:xfrm>
            <a:off x="483827" y="325760"/>
            <a:ext cx="11224346" cy="357158"/>
          </a:xfrm>
        </p:spPr>
        <p:txBody>
          <a:bodyPr>
            <a:noAutofit/>
          </a:bodyPr>
          <a:lstStyle/>
          <a:p>
            <a:r>
              <a:rPr lang="en-US" sz="3200" b="1" dirty="0"/>
              <a:t>Your Lead Generation Key Phrases &amp; YOUR UNIQUE SERP Terms</a:t>
            </a:r>
          </a:p>
        </p:txBody>
      </p:sp>
      <p:pic>
        <p:nvPicPr>
          <p:cNvPr id="6" name="Picture 5">
            <a:extLst>
              <a:ext uri="{FF2B5EF4-FFF2-40B4-BE49-F238E27FC236}">
                <a16:creationId xmlns:a16="http://schemas.microsoft.com/office/drawing/2014/main" id="{FFCB21A6-1F19-495B-BCC0-45FD7A0324A4}"/>
              </a:ext>
            </a:extLst>
          </p:cNvPr>
          <p:cNvPicPr>
            <a:picLocks noChangeAspect="1"/>
          </p:cNvPicPr>
          <p:nvPr/>
        </p:nvPicPr>
        <p:blipFill rotWithShape="1">
          <a:blip r:embed="rId2"/>
          <a:srcRect l="41818" t="10577" r="22879" b="3637"/>
          <a:stretch/>
        </p:blipFill>
        <p:spPr>
          <a:xfrm>
            <a:off x="1274619" y="682918"/>
            <a:ext cx="6456217" cy="5223162"/>
          </a:xfrm>
          <a:prstGeom prst="rect">
            <a:avLst/>
          </a:prstGeom>
        </p:spPr>
      </p:pic>
      <p:sp>
        <p:nvSpPr>
          <p:cNvPr id="10" name="Speech Bubble: Rectangle 9">
            <a:extLst>
              <a:ext uri="{FF2B5EF4-FFF2-40B4-BE49-F238E27FC236}">
                <a16:creationId xmlns:a16="http://schemas.microsoft.com/office/drawing/2014/main" id="{DE510C84-DC47-4484-9F9D-9A55C3021A63}"/>
              </a:ext>
            </a:extLst>
          </p:cNvPr>
          <p:cNvSpPr/>
          <p:nvPr/>
        </p:nvSpPr>
        <p:spPr>
          <a:xfrm>
            <a:off x="9545782" y="1364930"/>
            <a:ext cx="1586344" cy="1627283"/>
          </a:xfrm>
          <a:prstGeom prst="wedgeRectCallout">
            <a:avLst>
              <a:gd name="adj1" fmla="val -464854"/>
              <a:gd name="adj2" fmla="val -7777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When your market knows your SERP terms from ad exposure, it is easy to remember how to find you or refer you!</a:t>
            </a:r>
          </a:p>
        </p:txBody>
      </p:sp>
      <p:sp>
        <p:nvSpPr>
          <p:cNvPr id="8" name="Title 1">
            <a:extLst>
              <a:ext uri="{FF2B5EF4-FFF2-40B4-BE49-F238E27FC236}">
                <a16:creationId xmlns:a16="http://schemas.microsoft.com/office/drawing/2014/main" id="{B73B5C52-35E1-4D71-B4E4-E409D98370DB}"/>
              </a:ext>
            </a:extLst>
          </p:cNvPr>
          <p:cNvSpPr txBox="1">
            <a:spLocks/>
          </p:cNvSpPr>
          <p:nvPr/>
        </p:nvSpPr>
        <p:spPr>
          <a:xfrm>
            <a:off x="7524402" y="5548922"/>
            <a:ext cx="4522123" cy="3571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200" b="1" dirty="0"/>
              <a:t>This takes time and is well worth the effort, but remember,  most people search competitive common generic search terms</a:t>
            </a:r>
          </a:p>
        </p:txBody>
      </p:sp>
    </p:spTree>
    <p:extLst>
      <p:ext uri="{BB962C8B-B14F-4D97-AF65-F5344CB8AC3E}">
        <p14:creationId xmlns:p14="http://schemas.microsoft.com/office/powerpoint/2010/main" val="14553891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967652" y="288305"/>
            <a:ext cx="10256693" cy="357158"/>
          </a:xfrm>
        </p:spPr>
        <p:txBody>
          <a:bodyPr>
            <a:noAutofit/>
          </a:bodyPr>
          <a:lstStyle/>
          <a:p>
            <a:r>
              <a:rPr lang="en-US" sz="3200" b="1" dirty="0"/>
              <a:t>The Words Prospects Search – SERP Terms</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
        <p:nvSpPr>
          <p:cNvPr id="12" name="Subtitle 2">
            <a:extLst>
              <a:ext uri="{FF2B5EF4-FFF2-40B4-BE49-F238E27FC236}">
                <a16:creationId xmlns:a16="http://schemas.microsoft.com/office/drawing/2014/main" id="{98477557-3D2B-4E88-A97D-6632508BA3FA}"/>
              </a:ext>
            </a:extLst>
          </p:cNvPr>
          <p:cNvSpPr>
            <a:spLocks noGrp="1"/>
          </p:cNvSpPr>
          <p:nvPr>
            <p:ph type="subTitle" idx="1"/>
          </p:nvPr>
        </p:nvSpPr>
        <p:spPr>
          <a:xfrm>
            <a:off x="1056502" y="1088965"/>
            <a:ext cx="10078994" cy="2557063"/>
          </a:xfrm>
        </p:spPr>
        <p:txBody>
          <a:bodyPr>
            <a:normAutofit fontScale="92500" lnSpcReduction="20000"/>
          </a:bodyPr>
          <a:lstStyle/>
          <a:p>
            <a:r>
              <a:rPr lang="en-US" dirty="0"/>
              <a:t>The #1 Search Term for a Local Business is:</a:t>
            </a:r>
          </a:p>
          <a:p>
            <a:r>
              <a:rPr lang="en-US" sz="4800" dirty="0"/>
              <a:t>“Your Business” Near Me</a:t>
            </a:r>
            <a:br>
              <a:rPr lang="en-US" sz="4800" dirty="0"/>
            </a:br>
            <a:r>
              <a:rPr lang="en-US" sz="2800" dirty="0"/>
              <a:t>There are many others, but how do you rank?</a:t>
            </a:r>
            <a:br>
              <a:rPr lang="en-US" sz="2800" dirty="0"/>
            </a:br>
            <a:endParaRPr lang="en-US" sz="2800" dirty="0"/>
          </a:p>
          <a:p>
            <a:r>
              <a:rPr lang="en-US" sz="4000" b="0" i="0" dirty="0">
                <a:solidFill>
                  <a:srgbClr val="000000"/>
                </a:solidFill>
                <a:effectLst/>
                <a:latin typeface="Lato" panose="020F0502020204030203" pitchFamily="34" charset="0"/>
              </a:rPr>
              <a:t>58% of people </a:t>
            </a:r>
            <a:r>
              <a:rPr lang="en-US" sz="4000" b="0" i="0" u="none" strike="noStrike" dirty="0">
                <a:solidFill>
                  <a:srgbClr val="CA0814"/>
                </a:solidFill>
                <a:effectLst/>
                <a:latin typeface="Lato" panose="020F0502020204030203" pitchFamily="34" charset="0"/>
                <a:hlinkClick r:id="rId2"/>
              </a:rPr>
              <a:t>search for a local business on their smartphone</a:t>
            </a:r>
            <a:r>
              <a:rPr lang="en-US" sz="4000" b="0" i="0" dirty="0">
                <a:solidFill>
                  <a:srgbClr val="000000"/>
                </a:solidFill>
                <a:effectLst/>
                <a:latin typeface="Lato" panose="020F0502020204030203" pitchFamily="34" charset="0"/>
              </a:rPr>
              <a:t> daily</a:t>
            </a:r>
            <a:endParaRPr lang="en-US" sz="4800" dirty="0"/>
          </a:p>
        </p:txBody>
      </p:sp>
      <p:sp>
        <p:nvSpPr>
          <p:cNvPr id="13" name="Subtitle 2">
            <a:extLst>
              <a:ext uri="{FF2B5EF4-FFF2-40B4-BE49-F238E27FC236}">
                <a16:creationId xmlns:a16="http://schemas.microsoft.com/office/drawing/2014/main" id="{A2686B8C-2EE0-4C03-810F-BCA8DB7FAA36}"/>
              </a:ext>
            </a:extLst>
          </p:cNvPr>
          <p:cNvSpPr txBox="1">
            <a:spLocks/>
          </p:cNvSpPr>
          <p:nvPr/>
        </p:nvSpPr>
        <p:spPr>
          <a:xfrm>
            <a:off x="1056502" y="3834053"/>
            <a:ext cx="10078994" cy="255706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3600" dirty="0"/>
              <a:t>Search Engine Results Page </a:t>
            </a:r>
            <a:br>
              <a:rPr lang="en-US" sz="3600" dirty="0"/>
            </a:br>
            <a:r>
              <a:rPr lang="en-US" sz="3600" dirty="0"/>
              <a:t>What comes up on 1</a:t>
            </a:r>
            <a:r>
              <a:rPr lang="en-US" sz="3600" baseline="30000" dirty="0"/>
              <a:t>st</a:t>
            </a:r>
            <a:r>
              <a:rPr lang="en-US" sz="3600" dirty="0"/>
              <a:t> page after people search by text or verbally </a:t>
            </a:r>
          </a:p>
        </p:txBody>
      </p:sp>
    </p:spTree>
    <p:extLst>
      <p:ext uri="{BB962C8B-B14F-4D97-AF65-F5344CB8AC3E}">
        <p14:creationId xmlns:p14="http://schemas.microsoft.com/office/powerpoint/2010/main" val="14831938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71C37660-D844-48D0-B5ED-18BA8FEA69D1}"/>
              </a:ext>
            </a:extLst>
          </p:cNvPr>
          <p:cNvPicPr>
            <a:picLocks noChangeAspect="1"/>
          </p:cNvPicPr>
          <p:nvPr/>
        </p:nvPicPr>
        <p:blipFill rotWithShape="1">
          <a:blip r:embed="rId2"/>
          <a:srcRect l="41747" t="10695" r="36624" b="8248"/>
          <a:stretch/>
        </p:blipFill>
        <p:spPr>
          <a:xfrm>
            <a:off x="1584644" y="198191"/>
            <a:ext cx="4678073" cy="5836850"/>
          </a:xfrm>
          <a:prstGeom prst="rect">
            <a:avLst/>
          </a:prstGeom>
        </p:spPr>
      </p:pic>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pic>
        <p:nvPicPr>
          <p:cNvPr id="14" name="Picture 13">
            <a:extLst>
              <a:ext uri="{FF2B5EF4-FFF2-40B4-BE49-F238E27FC236}">
                <a16:creationId xmlns:a16="http://schemas.microsoft.com/office/drawing/2014/main" id="{E1BEAF34-F7E5-4035-B67C-DBFC01DE5EEB}"/>
              </a:ext>
            </a:extLst>
          </p:cNvPr>
          <p:cNvPicPr>
            <a:picLocks noChangeAspect="1"/>
          </p:cNvPicPr>
          <p:nvPr/>
        </p:nvPicPr>
        <p:blipFill rotWithShape="1">
          <a:blip r:embed="rId3"/>
          <a:srcRect l="41743" t="10554" r="38594" b="4320"/>
          <a:stretch/>
        </p:blipFill>
        <p:spPr>
          <a:xfrm>
            <a:off x="7740997" y="198191"/>
            <a:ext cx="3772131" cy="5436847"/>
          </a:xfrm>
          <a:prstGeom prst="rect">
            <a:avLst/>
          </a:prstGeom>
        </p:spPr>
      </p:pic>
      <p:sp>
        <p:nvSpPr>
          <p:cNvPr id="15" name="Arrow: Right 14">
            <a:extLst>
              <a:ext uri="{FF2B5EF4-FFF2-40B4-BE49-F238E27FC236}">
                <a16:creationId xmlns:a16="http://schemas.microsoft.com/office/drawing/2014/main" id="{A774356E-D1FB-42A1-B45F-CBA53EB35D6F}"/>
              </a:ext>
            </a:extLst>
          </p:cNvPr>
          <p:cNvSpPr/>
          <p:nvPr/>
        </p:nvSpPr>
        <p:spPr>
          <a:xfrm>
            <a:off x="170873" y="131689"/>
            <a:ext cx="1280160" cy="624769"/>
          </a:xfrm>
          <a:prstGeom prst="rightArrow">
            <a:avLst/>
          </a:prstGeom>
          <a:solidFill>
            <a:srgbClr val="FF00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Top of Page</a:t>
            </a:r>
          </a:p>
        </p:txBody>
      </p:sp>
      <p:sp>
        <p:nvSpPr>
          <p:cNvPr id="16" name="Arrow: Right 15">
            <a:extLst>
              <a:ext uri="{FF2B5EF4-FFF2-40B4-BE49-F238E27FC236}">
                <a16:creationId xmlns:a16="http://schemas.microsoft.com/office/drawing/2014/main" id="{CBBEB47B-0ED3-4152-9695-B9D1DE14B964}"/>
              </a:ext>
            </a:extLst>
          </p:cNvPr>
          <p:cNvSpPr/>
          <p:nvPr/>
        </p:nvSpPr>
        <p:spPr>
          <a:xfrm>
            <a:off x="6328757" y="122062"/>
            <a:ext cx="1280160" cy="624769"/>
          </a:xfrm>
          <a:prstGeom prst="rightArrow">
            <a:avLst/>
          </a:prstGeom>
          <a:solidFill>
            <a:srgbClr val="FF00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highlight>
                  <a:srgbClr val="FF0000"/>
                </a:highlight>
              </a:rPr>
              <a:t>Under Fold</a:t>
            </a:r>
          </a:p>
        </p:txBody>
      </p:sp>
      <p:sp>
        <p:nvSpPr>
          <p:cNvPr id="17" name="Speech Bubble: Rectangle 16">
            <a:extLst>
              <a:ext uri="{FF2B5EF4-FFF2-40B4-BE49-F238E27FC236}">
                <a16:creationId xmlns:a16="http://schemas.microsoft.com/office/drawing/2014/main" id="{C4AD3600-B604-4FDC-855B-F748CCFBC335}"/>
              </a:ext>
            </a:extLst>
          </p:cNvPr>
          <p:cNvSpPr/>
          <p:nvPr/>
        </p:nvSpPr>
        <p:spPr>
          <a:xfrm>
            <a:off x="81030" y="933812"/>
            <a:ext cx="1586344" cy="624769"/>
          </a:xfrm>
          <a:prstGeom prst="wedgeRectCallout">
            <a:avLst>
              <a:gd name="adj1" fmla="val 100561"/>
              <a:gd name="adj2" fmla="val -20479"/>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Google Guaranteed</a:t>
            </a:r>
            <a:br>
              <a:rPr lang="en-US" sz="1400" b="1" dirty="0"/>
            </a:br>
            <a:r>
              <a:rPr lang="en-US" sz="1400" b="1" dirty="0"/>
              <a:t>Cost Lot of $$</a:t>
            </a:r>
          </a:p>
        </p:txBody>
      </p:sp>
      <p:sp>
        <p:nvSpPr>
          <p:cNvPr id="18" name="Speech Bubble: Rectangle 17">
            <a:extLst>
              <a:ext uri="{FF2B5EF4-FFF2-40B4-BE49-F238E27FC236}">
                <a16:creationId xmlns:a16="http://schemas.microsoft.com/office/drawing/2014/main" id="{8D01C660-E6E4-4BDF-A649-17303736E14D}"/>
              </a:ext>
            </a:extLst>
          </p:cNvPr>
          <p:cNvSpPr/>
          <p:nvPr/>
        </p:nvSpPr>
        <p:spPr>
          <a:xfrm>
            <a:off x="170873" y="2899332"/>
            <a:ext cx="1586344" cy="1338349"/>
          </a:xfrm>
          <a:prstGeom prst="wedgeRectCallout">
            <a:avLst>
              <a:gd name="adj1" fmla="val 169732"/>
              <a:gd name="adj2" fmla="val 2671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Push Pins or Google My Business – Free, But Must Be Claimed and Optimized</a:t>
            </a:r>
          </a:p>
        </p:txBody>
      </p:sp>
      <p:sp>
        <p:nvSpPr>
          <p:cNvPr id="21" name="Speech Bubble: Rectangle 20">
            <a:extLst>
              <a:ext uri="{FF2B5EF4-FFF2-40B4-BE49-F238E27FC236}">
                <a16:creationId xmlns:a16="http://schemas.microsoft.com/office/drawing/2014/main" id="{18D524F2-A425-4108-AE05-63588FEEFBF1}"/>
              </a:ext>
            </a:extLst>
          </p:cNvPr>
          <p:cNvSpPr/>
          <p:nvPr/>
        </p:nvSpPr>
        <p:spPr>
          <a:xfrm>
            <a:off x="106364" y="2201405"/>
            <a:ext cx="1586344" cy="624769"/>
          </a:xfrm>
          <a:prstGeom prst="wedgeRectCallout">
            <a:avLst>
              <a:gd name="adj1" fmla="val 100561"/>
              <a:gd name="adj2" fmla="val -20479"/>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Google </a:t>
            </a:r>
            <a:r>
              <a:rPr lang="en-US" sz="1400" b="1" dirty="0" err="1"/>
              <a:t>Adwords</a:t>
            </a:r>
            <a:br>
              <a:rPr lang="en-US" sz="1400" b="1" dirty="0"/>
            </a:br>
            <a:r>
              <a:rPr lang="en-US" sz="1400" b="1" dirty="0"/>
              <a:t>Gold When Done Right!!</a:t>
            </a:r>
          </a:p>
        </p:txBody>
      </p:sp>
      <p:sp>
        <p:nvSpPr>
          <p:cNvPr id="22" name="Speech Bubble: Rectangle 21">
            <a:extLst>
              <a:ext uri="{FF2B5EF4-FFF2-40B4-BE49-F238E27FC236}">
                <a16:creationId xmlns:a16="http://schemas.microsoft.com/office/drawing/2014/main" id="{D221E3EE-9A98-470F-9795-6C523719A8F6}"/>
              </a:ext>
            </a:extLst>
          </p:cNvPr>
          <p:cNvSpPr/>
          <p:nvPr/>
        </p:nvSpPr>
        <p:spPr>
          <a:xfrm>
            <a:off x="170873" y="4310839"/>
            <a:ext cx="1586344" cy="1324199"/>
          </a:xfrm>
          <a:prstGeom prst="wedgeRectCallout">
            <a:avLst>
              <a:gd name="adj1" fmla="val 93225"/>
              <a:gd name="adj2" fmla="val 53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Reviews Show Up Here, They Can Make You, and They Can Break You. DO NOT IGNORE</a:t>
            </a:r>
          </a:p>
        </p:txBody>
      </p:sp>
      <p:sp>
        <p:nvSpPr>
          <p:cNvPr id="23" name="Speech Bubble: Rectangle 22">
            <a:extLst>
              <a:ext uri="{FF2B5EF4-FFF2-40B4-BE49-F238E27FC236}">
                <a16:creationId xmlns:a16="http://schemas.microsoft.com/office/drawing/2014/main" id="{EF50EDEF-D13B-4F0A-A8C6-68F7AC764F9C}"/>
              </a:ext>
            </a:extLst>
          </p:cNvPr>
          <p:cNvSpPr/>
          <p:nvPr/>
        </p:nvSpPr>
        <p:spPr>
          <a:xfrm>
            <a:off x="6394797" y="1558581"/>
            <a:ext cx="1586344" cy="1627283"/>
          </a:xfrm>
          <a:prstGeom prst="wedgeRectCallout">
            <a:avLst>
              <a:gd name="adj1" fmla="val 86937"/>
              <a:gd name="adj2" fmla="val -3231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Under the Fold is Where the Organic SEO Results Appear. </a:t>
            </a:r>
            <a:br>
              <a:rPr lang="en-US" sz="1400" b="1" dirty="0"/>
            </a:br>
            <a:r>
              <a:rPr lang="en-US" sz="1400" b="1" dirty="0"/>
              <a:t>Some People Will Scroll Here, But A Lot Do Not</a:t>
            </a:r>
          </a:p>
        </p:txBody>
      </p:sp>
      <p:sp>
        <p:nvSpPr>
          <p:cNvPr id="24" name="Speech Bubble: Rectangle 23">
            <a:extLst>
              <a:ext uri="{FF2B5EF4-FFF2-40B4-BE49-F238E27FC236}">
                <a16:creationId xmlns:a16="http://schemas.microsoft.com/office/drawing/2014/main" id="{B43DE9E8-6C63-47AF-8980-10376390F4AD}"/>
              </a:ext>
            </a:extLst>
          </p:cNvPr>
          <p:cNvSpPr/>
          <p:nvPr/>
        </p:nvSpPr>
        <p:spPr>
          <a:xfrm>
            <a:off x="6394797" y="3571451"/>
            <a:ext cx="1586344" cy="2355524"/>
          </a:xfrm>
          <a:prstGeom prst="wedgeRectCallout">
            <a:avLst>
              <a:gd name="adj1" fmla="val 86937"/>
              <a:gd name="adj2" fmla="val -3231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Earn your way here with content, not just paying someone to promise you organic results. Especially if you don’t see results from  what they are doing</a:t>
            </a:r>
          </a:p>
        </p:txBody>
      </p:sp>
    </p:spTree>
    <p:extLst>
      <p:ext uri="{BB962C8B-B14F-4D97-AF65-F5344CB8AC3E}">
        <p14:creationId xmlns:p14="http://schemas.microsoft.com/office/powerpoint/2010/main" val="3080326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
        <p:nvSpPr>
          <p:cNvPr id="7" name="Title 1">
            <a:extLst>
              <a:ext uri="{FF2B5EF4-FFF2-40B4-BE49-F238E27FC236}">
                <a16:creationId xmlns:a16="http://schemas.microsoft.com/office/drawing/2014/main" id="{DCE7BC23-4948-4EEC-9F56-BC8CBB7CE3D4}"/>
              </a:ext>
            </a:extLst>
          </p:cNvPr>
          <p:cNvSpPr>
            <a:spLocks noGrp="1"/>
          </p:cNvSpPr>
          <p:nvPr>
            <p:ph type="ctrTitle"/>
          </p:nvPr>
        </p:nvSpPr>
        <p:spPr>
          <a:xfrm>
            <a:off x="491980" y="596911"/>
            <a:ext cx="10256693" cy="357158"/>
          </a:xfrm>
        </p:spPr>
        <p:txBody>
          <a:bodyPr>
            <a:noAutofit/>
          </a:bodyPr>
          <a:lstStyle/>
          <a:p>
            <a:r>
              <a:rPr lang="en-US" sz="3200" b="1" dirty="0"/>
              <a:t>Common Hero Image Website – No Response Triggers</a:t>
            </a:r>
            <a:br>
              <a:rPr lang="en-US" sz="3200" b="1" dirty="0"/>
            </a:br>
            <a:r>
              <a:rPr lang="en-US" sz="3200" b="1" dirty="0"/>
              <a:t>$5000 website, $2000 a month for SEO/SEM</a:t>
            </a:r>
          </a:p>
        </p:txBody>
      </p:sp>
      <p:pic>
        <p:nvPicPr>
          <p:cNvPr id="8" name="Picture 7">
            <a:extLst>
              <a:ext uri="{FF2B5EF4-FFF2-40B4-BE49-F238E27FC236}">
                <a16:creationId xmlns:a16="http://schemas.microsoft.com/office/drawing/2014/main" id="{860BFE03-BF99-4124-9949-654B86A2D786}"/>
              </a:ext>
            </a:extLst>
          </p:cNvPr>
          <p:cNvPicPr>
            <a:picLocks noChangeAspect="1"/>
          </p:cNvPicPr>
          <p:nvPr/>
        </p:nvPicPr>
        <p:blipFill rotWithShape="1">
          <a:blip r:embed="rId2"/>
          <a:srcRect l="41743" t="9667" r="2424" b="8870"/>
          <a:stretch/>
        </p:blipFill>
        <p:spPr>
          <a:xfrm>
            <a:off x="267852" y="886690"/>
            <a:ext cx="9659379" cy="4692074"/>
          </a:xfrm>
          <a:prstGeom prst="rect">
            <a:avLst/>
          </a:prstGeom>
        </p:spPr>
      </p:pic>
      <p:sp>
        <p:nvSpPr>
          <p:cNvPr id="9" name="Speech Bubble: Rectangle 8">
            <a:extLst>
              <a:ext uri="{FF2B5EF4-FFF2-40B4-BE49-F238E27FC236}">
                <a16:creationId xmlns:a16="http://schemas.microsoft.com/office/drawing/2014/main" id="{29B7AF48-3F75-4CE9-ADF4-A77E36AAF8BE}"/>
              </a:ext>
            </a:extLst>
          </p:cNvPr>
          <p:cNvSpPr/>
          <p:nvPr/>
        </p:nvSpPr>
        <p:spPr>
          <a:xfrm>
            <a:off x="10276365" y="3842490"/>
            <a:ext cx="1586344" cy="1627283"/>
          </a:xfrm>
          <a:prstGeom prst="wedgeRectCallout">
            <a:avLst>
              <a:gd name="adj1" fmla="val -377867"/>
              <a:gd name="adj2" fmla="val -9616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A professional well designed website that this client paid $5000 and he got very little response…Why?</a:t>
            </a:r>
          </a:p>
        </p:txBody>
      </p:sp>
    </p:spTree>
    <p:extLst>
      <p:ext uri="{BB962C8B-B14F-4D97-AF65-F5344CB8AC3E}">
        <p14:creationId xmlns:p14="http://schemas.microsoft.com/office/powerpoint/2010/main" val="1646431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
        <p:nvSpPr>
          <p:cNvPr id="7" name="Title 1">
            <a:extLst>
              <a:ext uri="{FF2B5EF4-FFF2-40B4-BE49-F238E27FC236}">
                <a16:creationId xmlns:a16="http://schemas.microsoft.com/office/drawing/2014/main" id="{DCE7BC23-4948-4EEC-9F56-BC8CBB7CE3D4}"/>
              </a:ext>
            </a:extLst>
          </p:cNvPr>
          <p:cNvSpPr>
            <a:spLocks noGrp="1"/>
          </p:cNvSpPr>
          <p:nvPr>
            <p:ph type="ctrTitle"/>
          </p:nvPr>
        </p:nvSpPr>
        <p:spPr>
          <a:xfrm>
            <a:off x="616671" y="322591"/>
            <a:ext cx="10256693" cy="357158"/>
          </a:xfrm>
        </p:spPr>
        <p:txBody>
          <a:bodyPr>
            <a:noAutofit/>
          </a:bodyPr>
          <a:lstStyle/>
          <a:p>
            <a:r>
              <a:rPr lang="en-US" sz="3200" b="1" dirty="0"/>
              <a:t>Conversion Strategies That Work</a:t>
            </a:r>
          </a:p>
        </p:txBody>
      </p:sp>
      <p:pic>
        <p:nvPicPr>
          <p:cNvPr id="5" name="Picture 4">
            <a:extLst>
              <a:ext uri="{FF2B5EF4-FFF2-40B4-BE49-F238E27FC236}">
                <a16:creationId xmlns:a16="http://schemas.microsoft.com/office/drawing/2014/main" id="{6B69C967-4D28-4F9D-B87B-57BC9FDAC225}"/>
              </a:ext>
            </a:extLst>
          </p:cNvPr>
          <p:cNvPicPr>
            <a:picLocks noChangeAspect="1"/>
          </p:cNvPicPr>
          <p:nvPr/>
        </p:nvPicPr>
        <p:blipFill rotWithShape="1">
          <a:blip r:embed="rId2"/>
          <a:srcRect l="55985" t="12398" r="15303" b="3864"/>
          <a:stretch/>
        </p:blipFill>
        <p:spPr>
          <a:xfrm>
            <a:off x="1348509" y="785090"/>
            <a:ext cx="5116946" cy="4968432"/>
          </a:xfrm>
          <a:prstGeom prst="rect">
            <a:avLst/>
          </a:prstGeom>
        </p:spPr>
      </p:pic>
      <p:sp>
        <p:nvSpPr>
          <p:cNvPr id="6" name="Speech Bubble: Rectangle 5">
            <a:extLst>
              <a:ext uri="{FF2B5EF4-FFF2-40B4-BE49-F238E27FC236}">
                <a16:creationId xmlns:a16="http://schemas.microsoft.com/office/drawing/2014/main" id="{632C733F-C934-410F-99D3-1416003CC70C}"/>
              </a:ext>
            </a:extLst>
          </p:cNvPr>
          <p:cNvSpPr/>
          <p:nvPr/>
        </p:nvSpPr>
        <p:spPr>
          <a:xfrm>
            <a:off x="7450037" y="931026"/>
            <a:ext cx="2325729" cy="640080"/>
          </a:xfrm>
          <a:prstGeom prst="wedgeRectCallout">
            <a:avLst>
              <a:gd name="adj1" fmla="val -220137"/>
              <a:gd name="adj2" fmla="val -47999"/>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Response Trigger #1:</a:t>
            </a:r>
            <a:br>
              <a:rPr lang="en-US" sz="1400" b="1" dirty="0"/>
            </a:br>
            <a:r>
              <a:rPr lang="en-US" sz="1400" b="1" dirty="0"/>
              <a:t> FREE Something for the prospect to call about!</a:t>
            </a:r>
          </a:p>
        </p:txBody>
      </p:sp>
      <p:sp>
        <p:nvSpPr>
          <p:cNvPr id="9" name="Speech Bubble: Rectangle 8">
            <a:extLst>
              <a:ext uri="{FF2B5EF4-FFF2-40B4-BE49-F238E27FC236}">
                <a16:creationId xmlns:a16="http://schemas.microsoft.com/office/drawing/2014/main" id="{EA299112-453A-4C16-9CFC-43A22B4E5634}"/>
              </a:ext>
            </a:extLst>
          </p:cNvPr>
          <p:cNvSpPr/>
          <p:nvPr/>
        </p:nvSpPr>
        <p:spPr>
          <a:xfrm>
            <a:off x="7450037" y="1842095"/>
            <a:ext cx="2325729" cy="357159"/>
          </a:xfrm>
          <a:prstGeom prst="wedgeRectCallout">
            <a:avLst>
              <a:gd name="adj1" fmla="val -144363"/>
              <a:gd name="adj2" fmla="val -21293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Easy to find phone number</a:t>
            </a:r>
          </a:p>
        </p:txBody>
      </p:sp>
      <p:sp>
        <p:nvSpPr>
          <p:cNvPr id="10" name="Speech Bubble: Rectangle 9">
            <a:extLst>
              <a:ext uri="{FF2B5EF4-FFF2-40B4-BE49-F238E27FC236}">
                <a16:creationId xmlns:a16="http://schemas.microsoft.com/office/drawing/2014/main" id="{DB43A2F8-1FB3-45F9-91C2-5D675B81D617}"/>
              </a:ext>
            </a:extLst>
          </p:cNvPr>
          <p:cNvSpPr/>
          <p:nvPr/>
        </p:nvSpPr>
        <p:spPr>
          <a:xfrm>
            <a:off x="7450037" y="2420904"/>
            <a:ext cx="2325729" cy="455837"/>
          </a:xfrm>
          <a:prstGeom prst="wedgeRectCallout">
            <a:avLst>
              <a:gd name="adj1" fmla="val -202981"/>
              <a:gd name="adj2" fmla="val -16369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Response Trigger #2: </a:t>
            </a:r>
            <a:br>
              <a:rPr lang="en-US" sz="1400" b="1" dirty="0"/>
            </a:br>
            <a:r>
              <a:rPr lang="en-US" sz="1400" b="1" dirty="0"/>
              <a:t>Ask the prospect a question</a:t>
            </a:r>
          </a:p>
        </p:txBody>
      </p:sp>
      <p:sp>
        <p:nvSpPr>
          <p:cNvPr id="11" name="Speech Bubble: Rectangle 10">
            <a:extLst>
              <a:ext uri="{FF2B5EF4-FFF2-40B4-BE49-F238E27FC236}">
                <a16:creationId xmlns:a16="http://schemas.microsoft.com/office/drawing/2014/main" id="{3A513C31-A21E-4005-8CD2-97418E5E3B63}"/>
              </a:ext>
            </a:extLst>
          </p:cNvPr>
          <p:cNvSpPr/>
          <p:nvPr/>
        </p:nvSpPr>
        <p:spPr>
          <a:xfrm>
            <a:off x="7450037" y="2985582"/>
            <a:ext cx="2325729" cy="680331"/>
          </a:xfrm>
          <a:prstGeom prst="wedgeRectCallout">
            <a:avLst>
              <a:gd name="adj1" fmla="val -198334"/>
              <a:gd name="adj2" fmla="val -10382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Response Trigger #3: </a:t>
            </a:r>
            <a:br>
              <a:rPr lang="en-US" sz="1400" b="1" dirty="0"/>
            </a:br>
            <a:r>
              <a:rPr lang="en-US" sz="1400" b="1" dirty="0"/>
              <a:t>Red headline with a bold promise</a:t>
            </a:r>
          </a:p>
        </p:txBody>
      </p:sp>
      <p:sp>
        <p:nvSpPr>
          <p:cNvPr id="12" name="Speech Bubble: Rectangle 11">
            <a:extLst>
              <a:ext uri="{FF2B5EF4-FFF2-40B4-BE49-F238E27FC236}">
                <a16:creationId xmlns:a16="http://schemas.microsoft.com/office/drawing/2014/main" id="{A634C6CF-3C8B-476F-9700-730F953F9A19}"/>
              </a:ext>
            </a:extLst>
          </p:cNvPr>
          <p:cNvSpPr/>
          <p:nvPr/>
        </p:nvSpPr>
        <p:spPr>
          <a:xfrm>
            <a:off x="7450036" y="3809248"/>
            <a:ext cx="2325729" cy="1088208"/>
          </a:xfrm>
          <a:prstGeom prst="wedgeRectCallout">
            <a:avLst>
              <a:gd name="adj1" fmla="val -222639"/>
              <a:gd name="adj2" fmla="val -33547"/>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Response Trigger #4: </a:t>
            </a:r>
            <a:br>
              <a:rPr lang="en-US" sz="1400" b="1" dirty="0"/>
            </a:br>
            <a:r>
              <a:rPr lang="en-US" sz="1400" b="1" dirty="0"/>
              <a:t>Elevator speech video to make a know, like and trust factor.. People will play videos</a:t>
            </a:r>
          </a:p>
        </p:txBody>
      </p:sp>
      <p:sp>
        <p:nvSpPr>
          <p:cNvPr id="13" name="Speech Bubble: Rectangle 12">
            <a:extLst>
              <a:ext uri="{FF2B5EF4-FFF2-40B4-BE49-F238E27FC236}">
                <a16:creationId xmlns:a16="http://schemas.microsoft.com/office/drawing/2014/main" id="{3D3DBD9C-E26B-40A5-9B7C-94750688BE12}"/>
              </a:ext>
            </a:extLst>
          </p:cNvPr>
          <p:cNvSpPr/>
          <p:nvPr/>
        </p:nvSpPr>
        <p:spPr>
          <a:xfrm>
            <a:off x="7450036" y="4918032"/>
            <a:ext cx="2325729" cy="1088208"/>
          </a:xfrm>
          <a:prstGeom prst="wedgeRectCallout">
            <a:avLst>
              <a:gd name="adj1" fmla="val -118271"/>
              <a:gd name="adj2" fmla="val -59519"/>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Response Trigger #5:</a:t>
            </a:r>
            <a:br>
              <a:rPr lang="en-US" sz="1400" b="1" dirty="0"/>
            </a:br>
            <a:r>
              <a:rPr lang="en-US" sz="1400" b="1" dirty="0"/>
              <a:t>Pull trusted Google Reviews on site for unbiased social proof</a:t>
            </a:r>
          </a:p>
        </p:txBody>
      </p:sp>
    </p:spTree>
    <p:extLst>
      <p:ext uri="{BB962C8B-B14F-4D97-AF65-F5344CB8AC3E}">
        <p14:creationId xmlns:p14="http://schemas.microsoft.com/office/powerpoint/2010/main" val="2774000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
        <p:nvSpPr>
          <p:cNvPr id="7" name="Title 1">
            <a:extLst>
              <a:ext uri="{FF2B5EF4-FFF2-40B4-BE49-F238E27FC236}">
                <a16:creationId xmlns:a16="http://schemas.microsoft.com/office/drawing/2014/main" id="{DCE7BC23-4948-4EEC-9F56-BC8CBB7CE3D4}"/>
              </a:ext>
            </a:extLst>
          </p:cNvPr>
          <p:cNvSpPr>
            <a:spLocks noGrp="1"/>
          </p:cNvSpPr>
          <p:nvPr>
            <p:ph type="ctrTitle"/>
          </p:nvPr>
        </p:nvSpPr>
        <p:spPr>
          <a:xfrm>
            <a:off x="616671" y="322591"/>
            <a:ext cx="10256693" cy="357158"/>
          </a:xfrm>
        </p:spPr>
        <p:txBody>
          <a:bodyPr>
            <a:noAutofit/>
          </a:bodyPr>
          <a:lstStyle/>
          <a:p>
            <a:r>
              <a:rPr lang="en-US" sz="3200" b="1" dirty="0"/>
              <a:t>How It Looks and Works on a Phone </a:t>
            </a:r>
          </a:p>
        </p:txBody>
      </p:sp>
      <p:pic>
        <p:nvPicPr>
          <p:cNvPr id="3" name="Picture 2" descr="Graphical user interface&#10;&#10;Description automatically generated">
            <a:extLst>
              <a:ext uri="{FF2B5EF4-FFF2-40B4-BE49-F238E27FC236}">
                <a16:creationId xmlns:a16="http://schemas.microsoft.com/office/drawing/2014/main" id="{120BB4D0-66E7-4289-8256-69FCCA7B15E5}"/>
              </a:ext>
            </a:extLst>
          </p:cNvPr>
          <p:cNvPicPr>
            <a:picLocks noChangeAspect="1"/>
          </p:cNvPicPr>
          <p:nvPr/>
        </p:nvPicPr>
        <p:blipFill rotWithShape="1">
          <a:blip r:embed="rId2">
            <a:extLst>
              <a:ext uri="{28A0092B-C50C-407E-A947-70E740481C1C}">
                <a14:useLocalDpi xmlns:a14="http://schemas.microsoft.com/office/drawing/2010/main" val="0"/>
              </a:ext>
            </a:extLst>
          </a:blip>
          <a:srcRect b="9435"/>
          <a:stretch/>
        </p:blipFill>
        <p:spPr>
          <a:xfrm>
            <a:off x="1318636" y="877455"/>
            <a:ext cx="2409893" cy="4721960"/>
          </a:xfrm>
          <a:prstGeom prst="rect">
            <a:avLst/>
          </a:prstGeom>
        </p:spPr>
      </p:pic>
      <p:pic>
        <p:nvPicPr>
          <p:cNvPr id="8" name="Picture 7" descr="A picture containing text&#10;&#10;Description automatically generated">
            <a:extLst>
              <a:ext uri="{FF2B5EF4-FFF2-40B4-BE49-F238E27FC236}">
                <a16:creationId xmlns:a16="http://schemas.microsoft.com/office/drawing/2014/main" id="{44F98CAC-89EF-4662-9B82-70B65BE4AA6A}"/>
              </a:ext>
            </a:extLst>
          </p:cNvPr>
          <p:cNvPicPr>
            <a:picLocks noChangeAspect="1"/>
          </p:cNvPicPr>
          <p:nvPr/>
        </p:nvPicPr>
        <p:blipFill rotWithShape="1">
          <a:blip r:embed="rId3">
            <a:extLst>
              <a:ext uri="{28A0092B-C50C-407E-A947-70E740481C1C}">
                <a14:useLocalDpi xmlns:a14="http://schemas.microsoft.com/office/drawing/2010/main" val="0"/>
              </a:ext>
            </a:extLst>
          </a:blip>
          <a:srcRect b="9435"/>
          <a:stretch/>
        </p:blipFill>
        <p:spPr>
          <a:xfrm>
            <a:off x="7748577" y="870651"/>
            <a:ext cx="2409893" cy="4721960"/>
          </a:xfrm>
          <a:prstGeom prst="rect">
            <a:avLst/>
          </a:prstGeom>
        </p:spPr>
      </p:pic>
      <p:sp>
        <p:nvSpPr>
          <p:cNvPr id="9" name="Speech Bubble: Rectangle 8">
            <a:extLst>
              <a:ext uri="{FF2B5EF4-FFF2-40B4-BE49-F238E27FC236}">
                <a16:creationId xmlns:a16="http://schemas.microsoft.com/office/drawing/2014/main" id="{3D48CA86-C950-4CD0-A3C5-F66133A389EF}"/>
              </a:ext>
            </a:extLst>
          </p:cNvPr>
          <p:cNvSpPr/>
          <p:nvPr/>
        </p:nvSpPr>
        <p:spPr>
          <a:xfrm>
            <a:off x="4789964" y="1837525"/>
            <a:ext cx="2325729" cy="640080"/>
          </a:xfrm>
          <a:prstGeom prst="wedgeRectCallout">
            <a:avLst>
              <a:gd name="adj1" fmla="val -155801"/>
              <a:gd name="adj2" fmla="val 24940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All response triggers and elevator speech is right there on the phone </a:t>
            </a:r>
          </a:p>
        </p:txBody>
      </p:sp>
      <p:sp>
        <p:nvSpPr>
          <p:cNvPr id="10" name="Speech Bubble: Rectangle 9">
            <a:extLst>
              <a:ext uri="{FF2B5EF4-FFF2-40B4-BE49-F238E27FC236}">
                <a16:creationId xmlns:a16="http://schemas.microsoft.com/office/drawing/2014/main" id="{CDE85F32-5926-4AFF-9DBB-1FC54358637B}"/>
              </a:ext>
            </a:extLst>
          </p:cNvPr>
          <p:cNvSpPr/>
          <p:nvPr/>
        </p:nvSpPr>
        <p:spPr>
          <a:xfrm>
            <a:off x="4709607" y="3433156"/>
            <a:ext cx="2325729" cy="640080"/>
          </a:xfrm>
          <a:prstGeom prst="wedgeRectCallout">
            <a:avLst>
              <a:gd name="adj1" fmla="val -155801"/>
              <a:gd name="adj2" fmla="val 24940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Big easy to find tap to call appears on phones as site is responsive to the phone</a:t>
            </a:r>
          </a:p>
        </p:txBody>
      </p:sp>
      <p:sp>
        <p:nvSpPr>
          <p:cNvPr id="11" name="Speech Bubble: Rectangle 10">
            <a:extLst>
              <a:ext uri="{FF2B5EF4-FFF2-40B4-BE49-F238E27FC236}">
                <a16:creationId xmlns:a16="http://schemas.microsoft.com/office/drawing/2014/main" id="{4888D6C3-6857-432F-8027-78BA7A0BB5A2}"/>
              </a:ext>
            </a:extLst>
          </p:cNvPr>
          <p:cNvSpPr/>
          <p:nvPr/>
        </p:nvSpPr>
        <p:spPr>
          <a:xfrm>
            <a:off x="9866271" y="679749"/>
            <a:ext cx="2325729" cy="1697691"/>
          </a:xfrm>
          <a:prstGeom prst="wedgeRectCallout">
            <a:avLst>
              <a:gd name="adj1" fmla="val -85388"/>
              <a:gd name="adj2" fmla="val 52433"/>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The old site offered a free estimate, yet they were doing nothing to build trust. They wanted personal information before proving themselves. Poor response was the result. SEO, Paid ads were a waste.</a:t>
            </a:r>
          </a:p>
        </p:txBody>
      </p:sp>
    </p:spTree>
    <p:extLst>
      <p:ext uri="{BB962C8B-B14F-4D97-AF65-F5344CB8AC3E}">
        <p14:creationId xmlns:p14="http://schemas.microsoft.com/office/powerpoint/2010/main" val="24189531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087B9894-B12C-4933-B41D-B2AE0EB66FF0}"/>
              </a:ext>
            </a:extLst>
          </p:cNvPr>
          <p:cNvPicPr>
            <a:picLocks noChangeAspect="1"/>
          </p:cNvPicPr>
          <p:nvPr/>
        </p:nvPicPr>
        <p:blipFill rotWithShape="1">
          <a:blip r:embed="rId2"/>
          <a:srcRect l="45076" t="23663" r="40515" b="59954"/>
          <a:stretch/>
        </p:blipFill>
        <p:spPr>
          <a:xfrm>
            <a:off x="6139285" y="2972430"/>
            <a:ext cx="5776780" cy="218679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
        <p:nvSpPr>
          <p:cNvPr id="7" name="Title 1">
            <a:extLst>
              <a:ext uri="{FF2B5EF4-FFF2-40B4-BE49-F238E27FC236}">
                <a16:creationId xmlns:a16="http://schemas.microsoft.com/office/drawing/2014/main" id="{DCE7BC23-4948-4EEC-9F56-BC8CBB7CE3D4}"/>
              </a:ext>
            </a:extLst>
          </p:cNvPr>
          <p:cNvSpPr>
            <a:spLocks noGrp="1"/>
          </p:cNvSpPr>
          <p:nvPr>
            <p:ph type="ctrTitle"/>
          </p:nvPr>
        </p:nvSpPr>
        <p:spPr>
          <a:xfrm>
            <a:off x="772442" y="322591"/>
            <a:ext cx="10256693" cy="357158"/>
          </a:xfrm>
        </p:spPr>
        <p:txBody>
          <a:bodyPr>
            <a:noAutofit/>
          </a:bodyPr>
          <a:lstStyle/>
          <a:p>
            <a:r>
              <a:rPr lang="en-US" sz="3200" b="1" dirty="0"/>
              <a:t>Every Page On You Website is an Index Lead Magnet</a:t>
            </a:r>
          </a:p>
        </p:txBody>
      </p:sp>
      <p:sp>
        <p:nvSpPr>
          <p:cNvPr id="11" name="Speech Bubble: Rectangle 10">
            <a:extLst>
              <a:ext uri="{FF2B5EF4-FFF2-40B4-BE49-F238E27FC236}">
                <a16:creationId xmlns:a16="http://schemas.microsoft.com/office/drawing/2014/main" id="{4888D6C3-6857-432F-8027-78BA7A0BB5A2}"/>
              </a:ext>
            </a:extLst>
          </p:cNvPr>
          <p:cNvSpPr/>
          <p:nvPr/>
        </p:nvSpPr>
        <p:spPr>
          <a:xfrm>
            <a:off x="7220977" y="928977"/>
            <a:ext cx="2325729" cy="1228263"/>
          </a:xfrm>
          <a:prstGeom prst="wedgeRectCallout">
            <a:avLst>
              <a:gd name="adj1" fmla="val -44641"/>
              <a:gd name="adj2" fmla="val 114469"/>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Most people have a 10–20-page site and never add new, fresh content to the website. It is static and nothing new to index like you see below</a:t>
            </a:r>
          </a:p>
        </p:txBody>
      </p:sp>
      <p:pic>
        <p:nvPicPr>
          <p:cNvPr id="13" name="Picture 12">
            <a:extLst>
              <a:ext uri="{FF2B5EF4-FFF2-40B4-BE49-F238E27FC236}">
                <a16:creationId xmlns:a16="http://schemas.microsoft.com/office/drawing/2014/main" id="{BB0F9659-6730-44D2-B558-71C3BE7C8073}"/>
              </a:ext>
            </a:extLst>
          </p:cNvPr>
          <p:cNvPicPr>
            <a:picLocks noChangeAspect="1"/>
          </p:cNvPicPr>
          <p:nvPr/>
        </p:nvPicPr>
        <p:blipFill rotWithShape="1">
          <a:blip r:embed="rId3"/>
          <a:srcRect l="55985" t="12398" r="15303" b="3864"/>
          <a:stretch/>
        </p:blipFill>
        <p:spPr>
          <a:xfrm>
            <a:off x="1340196" y="768464"/>
            <a:ext cx="5116946" cy="4968432"/>
          </a:xfrm>
          <a:prstGeom prst="rect">
            <a:avLst/>
          </a:prstGeom>
        </p:spPr>
      </p:pic>
    </p:spTree>
    <p:extLst>
      <p:ext uri="{BB962C8B-B14F-4D97-AF65-F5344CB8AC3E}">
        <p14:creationId xmlns:p14="http://schemas.microsoft.com/office/powerpoint/2010/main" val="5064124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4232</TotalTime>
  <Words>1109</Words>
  <Application>Microsoft Office PowerPoint</Application>
  <PresentationFormat>Widescreen</PresentationFormat>
  <Paragraphs>74</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Arial Black</vt:lpstr>
      <vt:lpstr>Calibri</vt:lpstr>
      <vt:lpstr>Calibri Light</vt:lpstr>
      <vt:lpstr>Lato</vt:lpstr>
      <vt:lpstr>Office Theme</vt:lpstr>
      <vt:lpstr>How The World Finds Your Business Online</vt:lpstr>
      <vt:lpstr>3 Ways To Guaranteed to Be Found Online</vt:lpstr>
      <vt:lpstr>Your Lead Generation Key Phrases &amp; YOUR UNIQUE SERP Terms</vt:lpstr>
      <vt:lpstr>The Words Prospects Search – SERP Terms</vt:lpstr>
      <vt:lpstr>PowerPoint Presentation</vt:lpstr>
      <vt:lpstr>Common Hero Image Website – No Response Triggers $5000 website, $2000 a month for SEO/SEM</vt:lpstr>
      <vt:lpstr>Conversion Strategies That Work</vt:lpstr>
      <vt:lpstr>How It Looks and Works on a Phone </vt:lpstr>
      <vt:lpstr>Every Page On You Website is an Index Lead Magnet</vt:lpstr>
      <vt:lpstr>If only the main pages of your website are indexed,  and you never create more, it really limits your organic free traffic</vt:lpstr>
      <vt:lpstr>But if you blog, podcast and do social media based on searches that bring you leads, you can blow your competitors away! Most business do no content marketing!</vt:lpstr>
      <vt:lpstr>An Invention of Mine: The PPC Video Landing Page!</vt:lpstr>
      <vt:lpstr>Every Video Landing Page Video Ends with a SERP Term Jingle.. Or Should</vt:lpstr>
      <vt:lpstr>There are a 1000 little things, and there are many more, but I am out of time!  Coffee, Breakfast or Business Lunch or Virtual Coffee anytime!</vt:lpstr>
      <vt:lpstr>Sidenote: Let me entertain you somewhere soon!</vt:lpstr>
      <vt:lpstr>There are a 1000 little things, and there are many more, but I am out of time!  Coffee, Breakfast or Business Lunch or Virtual Coffee anytime!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dc:creator>
  <cp:lastModifiedBy>Michael Stewart</cp:lastModifiedBy>
  <cp:revision>80</cp:revision>
  <dcterms:created xsi:type="dcterms:W3CDTF">2021-01-22T18:54:58Z</dcterms:created>
  <dcterms:modified xsi:type="dcterms:W3CDTF">2021-10-13T20:42:56Z</dcterms:modified>
</cp:coreProperties>
</file>