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5" r:id="rId3"/>
    <p:sldId id="267" r:id="rId4"/>
    <p:sldId id="266" r:id="rId5"/>
    <p:sldId id="268" r:id="rId6"/>
    <p:sldId id="271" r:id="rId7"/>
    <p:sldId id="272" r:id="rId8"/>
    <p:sldId id="273" r:id="rId9"/>
    <p:sldId id="274" r:id="rId10"/>
    <p:sldId id="275" r:id="rId11"/>
    <p:sldId id="276" r:id="rId12"/>
    <p:sldId id="277" r:id="rId13"/>
    <p:sldId id="269" r:id="rId14"/>
    <p:sldId id="27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5A7F0-540F-4F98-B466-5C67C21A79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1C7CEC-2219-4207-B11C-D249A9F348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39599A-4DFB-40DB-91FD-62BBACD211B0}"/>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5" name="Footer Placeholder 4">
            <a:extLst>
              <a:ext uri="{FF2B5EF4-FFF2-40B4-BE49-F238E27FC236}">
                <a16:creationId xmlns:a16="http://schemas.microsoft.com/office/drawing/2014/main" id="{EF9DF52E-E66F-437A-A4A1-7815018BBD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25E983-7EA1-4090-AB04-02E71BA212F6}"/>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64026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172FF-602E-462C-BD88-1B901FB2C4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A279EC-0CB5-463F-A958-F0593BDB13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33D4E9-CEF5-4A35-886F-6B216A2BCF20}"/>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5" name="Footer Placeholder 4">
            <a:extLst>
              <a:ext uri="{FF2B5EF4-FFF2-40B4-BE49-F238E27FC236}">
                <a16:creationId xmlns:a16="http://schemas.microsoft.com/office/drawing/2014/main" id="{0F9F5192-3639-40ED-8FCD-45A2FEA153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42BFAE-4B29-4E61-B3A9-7ED53DBD1AB0}"/>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1973539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2624B7-DEEA-4C64-9553-A7E76152AFA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1DBE8F-1CCC-4C90-A4D6-85DEECC039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685803-0B68-4914-B7E2-405AB251F0BA}"/>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5" name="Footer Placeholder 4">
            <a:extLst>
              <a:ext uri="{FF2B5EF4-FFF2-40B4-BE49-F238E27FC236}">
                <a16:creationId xmlns:a16="http://schemas.microsoft.com/office/drawing/2014/main" id="{000CC1C2-0D34-4FF6-B3C5-4F67AE9702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AB14E6-C275-4E90-A9A5-A6BFE959028A}"/>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1488433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E225F-F5E4-4512-94DC-F534B205F5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0FF16C-0959-476D-B70B-48F9545166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EBEC73-A79E-4FE3-AC75-2619CB651C51}"/>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5" name="Footer Placeholder 4">
            <a:extLst>
              <a:ext uri="{FF2B5EF4-FFF2-40B4-BE49-F238E27FC236}">
                <a16:creationId xmlns:a16="http://schemas.microsoft.com/office/drawing/2014/main" id="{692C1C9F-B5C8-45EC-B385-4B70269843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D831A-CC42-4948-B767-FA7058E4968A}"/>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1718364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1D819-EDF1-4E6D-B0E9-68A55B92C46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38830BB-FAC3-4C58-B161-EA7A74EFFA5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E7417C-2E27-4FD8-BDCF-D951078549BC}"/>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5" name="Footer Placeholder 4">
            <a:extLst>
              <a:ext uri="{FF2B5EF4-FFF2-40B4-BE49-F238E27FC236}">
                <a16:creationId xmlns:a16="http://schemas.microsoft.com/office/drawing/2014/main" id="{7BD3F198-8732-42FF-92E0-1E893ADCF5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1E63C1-E6E3-44AD-A0B7-945535874587}"/>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2335747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36638-EA17-4C64-8E40-6B7CF683F1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11F4D5-5752-417E-BCD5-02F451F1F3F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4D8AAC1-92E7-4294-8575-3745CCA4D3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1515A5D-BB64-4F1A-85F9-43022A5C90E9}"/>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6" name="Footer Placeholder 5">
            <a:extLst>
              <a:ext uri="{FF2B5EF4-FFF2-40B4-BE49-F238E27FC236}">
                <a16:creationId xmlns:a16="http://schemas.microsoft.com/office/drawing/2014/main" id="{02E52C5C-EBA3-4FB8-AE72-74EB5FC791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91E135-0DF7-40DF-AF60-4F05249F4D04}"/>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3052921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2B076-8233-45C8-857E-36C496F929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000DDC-E08C-45B2-8D61-19221F2744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E38FAB-74BE-436B-8B4D-1A5BF13AEB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85DC2D-E3D0-4235-BBB9-61BC97311A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B6F8A91-96B4-42FB-AE41-64553EE6F6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C6F7127-EC5B-4026-87B0-7648F7156C66}"/>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8" name="Footer Placeholder 7">
            <a:extLst>
              <a:ext uri="{FF2B5EF4-FFF2-40B4-BE49-F238E27FC236}">
                <a16:creationId xmlns:a16="http://schemas.microsoft.com/office/drawing/2014/main" id="{5942B97B-8D95-4024-825D-08553BF170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4DC7C95-AFC1-4658-8BFC-4E121949D8C3}"/>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3826156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5A130-7B19-41F3-801F-6AD8BFA126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35162F-0EAE-4976-A870-6C3D6D4CB778}"/>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4" name="Footer Placeholder 3">
            <a:extLst>
              <a:ext uri="{FF2B5EF4-FFF2-40B4-BE49-F238E27FC236}">
                <a16:creationId xmlns:a16="http://schemas.microsoft.com/office/drawing/2014/main" id="{534D2BE7-1C34-47E8-BD55-D547995134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7BFD554-1144-424C-84CC-7383617D0024}"/>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800854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C5F5E5-9CC7-457A-8B32-D9FC1CBF73A1}"/>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3" name="Footer Placeholder 2">
            <a:extLst>
              <a:ext uri="{FF2B5EF4-FFF2-40B4-BE49-F238E27FC236}">
                <a16:creationId xmlns:a16="http://schemas.microsoft.com/office/drawing/2014/main" id="{EE4FC499-EA3D-4720-804B-733247B695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6016DA-F49D-4864-9423-69FB92FECD48}"/>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1389855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FD2FD-B8D5-4D92-982C-E0B9D556A5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7EFE25B-B957-4277-A722-386C3458DD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E31B06-DBA6-447F-869B-99002FFE52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F065E5-07DE-4C79-9D20-51B80C4D529A}"/>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6" name="Footer Placeholder 5">
            <a:extLst>
              <a:ext uri="{FF2B5EF4-FFF2-40B4-BE49-F238E27FC236}">
                <a16:creationId xmlns:a16="http://schemas.microsoft.com/office/drawing/2014/main" id="{677CE8CA-0D9B-470D-8657-2DA1AABD47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36C54E-1C09-455C-9515-D835F11068A5}"/>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87698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C1281-5DEE-47D2-A991-9F133B6988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76BBD70-F7FA-4A32-A9DF-54DC194C9C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F9E26DD-34BD-4DF0-978D-1167077911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2EFB6A-DD79-462E-A7BF-1FDA8F28F36B}"/>
              </a:ext>
            </a:extLst>
          </p:cNvPr>
          <p:cNvSpPr>
            <a:spLocks noGrp="1"/>
          </p:cNvSpPr>
          <p:nvPr>
            <p:ph type="dt" sz="half" idx="10"/>
          </p:nvPr>
        </p:nvSpPr>
        <p:spPr/>
        <p:txBody>
          <a:bodyPr/>
          <a:lstStyle/>
          <a:p>
            <a:fld id="{BE677D35-13CE-4EF8-BCB6-82FA0162DEBF}" type="datetimeFigureOut">
              <a:rPr lang="en-US" smtClean="0"/>
              <a:t>10/15/2021</a:t>
            </a:fld>
            <a:endParaRPr lang="en-US"/>
          </a:p>
        </p:txBody>
      </p:sp>
      <p:sp>
        <p:nvSpPr>
          <p:cNvPr id="6" name="Footer Placeholder 5">
            <a:extLst>
              <a:ext uri="{FF2B5EF4-FFF2-40B4-BE49-F238E27FC236}">
                <a16:creationId xmlns:a16="http://schemas.microsoft.com/office/drawing/2014/main" id="{9037D1A6-1FF8-46ED-B40F-F00D46982B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B51242-8316-487A-9F5B-24837B40ABA6}"/>
              </a:ext>
            </a:extLst>
          </p:cNvPr>
          <p:cNvSpPr>
            <a:spLocks noGrp="1"/>
          </p:cNvSpPr>
          <p:nvPr>
            <p:ph type="sldNum" sz="quarter" idx="12"/>
          </p:nvPr>
        </p:nvSpPr>
        <p:spPr/>
        <p:txBody>
          <a:bodyPr/>
          <a:lstStyle/>
          <a:p>
            <a:fld id="{A4750BA9-69AB-4082-A8E4-0D2C81C44BD9}" type="slidenum">
              <a:rPr lang="en-US" smtClean="0"/>
              <a:t>‹#›</a:t>
            </a:fld>
            <a:endParaRPr lang="en-US"/>
          </a:p>
        </p:txBody>
      </p:sp>
    </p:spTree>
    <p:extLst>
      <p:ext uri="{BB962C8B-B14F-4D97-AF65-F5344CB8AC3E}">
        <p14:creationId xmlns:p14="http://schemas.microsoft.com/office/powerpoint/2010/main" val="40021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56AB14-E3D5-4712-B340-A8EC31E264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AF9EF2-0131-419B-A348-525460B26D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402D4C-6EE3-4EF0-86F2-CCF31CBDC6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677D35-13CE-4EF8-BCB6-82FA0162DEBF}" type="datetimeFigureOut">
              <a:rPr lang="en-US" smtClean="0"/>
              <a:t>10/15/2021</a:t>
            </a:fld>
            <a:endParaRPr lang="en-US"/>
          </a:p>
        </p:txBody>
      </p:sp>
      <p:sp>
        <p:nvSpPr>
          <p:cNvPr id="5" name="Footer Placeholder 4">
            <a:extLst>
              <a:ext uri="{FF2B5EF4-FFF2-40B4-BE49-F238E27FC236}">
                <a16:creationId xmlns:a16="http://schemas.microsoft.com/office/drawing/2014/main" id="{5561BCF0-D435-4F00-9461-3956118F75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07B0A16-984B-4A11-ABF0-28CF705208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750BA9-69AB-4082-A8E4-0D2C81C44BD9}" type="slidenum">
              <a:rPr lang="en-US" smtClean="0"/>
              <a:t>‹#›</a:t>
            </a:fld>
            <a:endParaRPr lang="en-US"/>
          </a:p>
        </p:txBody>
      </p:sp>
    </p:spTree>
    <p:extLst>
      <p:ext uri="{BB962C8B-B14F-4D97-AF65-F5344CB8AC3E}">
        <p14:creationId xmlns:p14="http://schemas.microsoft.com/office/powerpoint/2010/main" val="33506558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1.jpe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jpeg"/><Relationship Id="rId4" Type="http://schemas.openxmlformats.org/officeDocument/2006/relationships/image" Target="../media/image19.png"/><Relationship Id="rId9"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0" y="2235200"/>
            <a:ext cx="12192000" cy="2387600"/>
          </a:xfrm>
        </p:spPr>
        <p:txBody>
          <a:bodyPr>
            <a:noAutofit/>
          </a:bodyPr>
          <a:lstStyle/>
          <a:p>
            <a:r>
              <a:rPr lang="en-US" sz="4800" b="1" dirty="0"/>
              <a:t>Residual Monthly Income Selling Domains, Hosting and a Whole Lot More </a:t>
            </a:r>
            <a:br>
              <a:rPr lang="en-US" sz="4800" b="1" dirty="0"/>
            </a:br>
            <a:r>
              <a:rPr lang="en-US" sz="4800" b="1" dirty="0"/>
              <a:t>to Local Businesses</a:t>
            </a:r>
            <a:br>
              <a:rPr lang="en-US" sz="4800" dirty="0"/>
            </a:br>
            <a:br>
              <a:rPr lang="en-US" sz="4800" dirty="0"/>
            </a:br>
            <a:r>
              <a:rPr lang="en-US" sz="4800" b="1" i="1" dirty="0">
                <a:solidFill>
                  <a:srgbClr val="FF0000"/>
                </a:solidFill>
              </a:rPr>
              <a:t>Why You Should Resell &amp; The Opportunity</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spTree>
    <p:extLst>
      <p:ext uri="{BB962C8B-B14F-4D97-AF65-F5344CB8AC3E}">
        <p14:creationId xmlns:p14="http://schemas.microsoft.com/office/powerpoint/2010/main" val="4005034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39B7A3-4622-4C76-8927-0C1D7D834F5E}"/>
              </a:ext>
            </a:extLst>
          </p:cNvPr>
          <p:cNvPicPr>
            <a:picLocks noChangeAspect="1"/>
          </p:cNvPicPr>
          <p:nvPr/>
        </p:nvPicPr>
        <p:blipFill rotWithShape="1">
          <a:blip r:embed="rId2"/>
          <a:srcRect l="41932" t="11601" r="23977" b="5457"/>
          <a:stretch/>
        </p:blipFill>
        <p:spPr>
          <a:xfrm>
            <a:off x="5817389" y="868822"/>
            <a:ext cx="5680191" cy="4600953"/>
          </a:xfrm>
          <a:prstGeom prst="rect">
            <a:avLst/>
          </a:prstGeom>
        </p:spPr>
      </p:pic>
      <p:pic>
        <p:nvPicPr>
          <p:cNvPr id="4" name="Picture 3">
            <a:extLst>
              <a:ext uri="{FF2B5EF4-FFF2-40B4-BE49-F238E27FC236}">
                <a16:creationId xmlns:a16="http://schemas.microsoft.com/office/drawing/2014/main" id="{C4B45090-4EB4-41B2-B963-B5A7DF6F3AA1}"/>
              </a:ext>
            </a:extLst>
          </p:cNvPr>
          <p:cNvPicPr>
            <a:picLocks noChangeAspect="1"/>
          </p:cNvPicPr>
          <p:nvPr/>
        </p:nvPicPr>
        <p:blipFill rotWithShape="1">
          <a:blip r:embed="rId3"/>
          <a:srcRect l="41659" t="10783" r="25750" b="5823"/>
          <a:stretch/>
        </p:blipFill>
        <p:spPr>
          <a:xfrm>
            <a:off x="170833" y="785666"/>
            <a:ext cx="5498389" cy="4684109"/>
          </a:xfrm>
          <a:prstGeom prst="rect">
            <a:avLst/>
          </a:prstGeom>
        </p:spPr>
      </p:pic>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513182" y="67538"/>
            <a:ext cx="11549020" cy="651933"/>
          </a:xfrm>
        </p:spPr>
        <p:txBody>
          <a:bodyPr>
            <a:normAutofit fontScale="90000"/>
          </a:bodyPr>
          <a:lstStyle/>
          <a:p>
            <a:br>
              <a:rPr lang="en-US" sz="3600" b="1" dirty="0"/>
            </a:br>
            <a:r>
              <a:rPr lang="en-US" sz="3600" b="1" dirty="0">
                <a:solidFill>
                  <a:srgbClr val="FF0000"/>
                </a:solidFill>
              </a:rPr>
              <a:t>Have They Heard of SERP Terms, Do They Know Theirs?</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45092"/>
            <a:ext cx="12192000" cy="937846"/>
          </a:xfrm>
          <a:prstGeom prst="rect">
            <a:avLst/>
          </a:prstGeom>
        </p:spPr>
      </p:pic>
      <p:sp>
        <p:nvSpPr>
          <p:cNvPr id="17" name="Arrow: Right 16">
            <a:extLst>
              <a:ext uri="{FF2B5EF4-FFF2-40B4-BE49-F238E27FC236}">
                <a16:creationId xmlns:a16="http://schemas.microsoft.com/office/drawing/2014/main" id="{D67D4458-DB3A-4E1B-8DEE-70A83B52991F}"/>
              </a:ext>
            </a:extLst>
          </p:cNvPr>
          <p:cNvSpPr/>
          <p:nvPr/>
        </p:nvSpPr>
        <p:spPr>
          <a:xfrm rot="13632881">
            <a:off x="1013481" y="1243064"/>
            <a:ext cx="822960" cy="30204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9" name="Arrow: Right 18">
            <a:extLst>
              <a:ext uri="{FF2B5EF4-FFF2-40B4-BE49-F238E27FC236}">
                <a16:creationId xmlns:a16="http://schemas.microsoft.com/office/drawing/2014/main" id="{1B0B86AD-1AC9-47CD-BEF5-E454AC0B1E3E}"/>
              </a:ext>
            </a:extLst>
          </p:cNvPr>
          <p:cNvSpPr/>
          <p:nvPr/>
        </p:nvSpPr>
        <p:spPr>
          <a:xfrm rot="13632881">
            <a:off x="7022521" y="1243064"/>
            <a:ext cx="822960" cy="30204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2A45E58-BA3E-4B7C-B52A-1065E3B3F1D9}"/>
              </a:ext>
            </a:extLst>
          </p:cNvPr>
          <p:cNvSpPr txBox="1"/>
          <p:nvPr/>
        </p:nvSpPr>
        <p:spPr>
          <a:xfrm>
            <a:off x="1268364" y="4668154"/>
            <a:ext cx="10038656" cy="1200329"/>
          </a:xfrm>
          <a:prstGeom prst="rect">
            <a:avLst/>
          </a:prstGeom>
          <a:solidFill>
            <a:schemeClr val="bg1">
              <a:lumMod val="95000"/>
            </a:schemeClr>
          </a:solidFill>
        </p:spPr>
        <p:txBody>
          <a:bodyPr wrap="square" rtlCol="0">
            <a:spAutoFit/>
          </a:bodyPr>
          <a:lstStyle/>
          <a:p>
            <a:r>
              <a:rPr lang="en-US" b="0" i="0" dirty="0">
                <a:solidFill>
                  <a:srgbClr val="202124"/>
                </a:solidFill>
                <a:effectLst/>
                <a:latin typeface="Roboto" panose="02000000000000000000" pitchFamily="2" charset="0"/>
              </a:rPr>
              <a:t>Search Engine Results Pages (also known as “SERPs” or “SERP”) are </a:t>
            </a:r>
            <a:r>
              <a:rPr lang="en-US" b="1" i="0" dirty="0">
                <a:solidFill>
                  <a:srgbClr val="202124"/>
                </a:solidFill>
                <a:effectLst/>
                <a:latin typeface="Roboto" panose="02000000000000000000" pitchFamily="2" charset="0"/>
              </a:rPr>
              <a:t>Google's response to a user's search query</a:t>
            </a:r>
            <a:r>
              <a:rPr lang="en-US" b="0" i="0" dirty="0">
                <a:solidFill>
                  <a:srgbClr val="202124"/>
                </a:solidFill>
                <a:effectLst/>
                <a:latin typeface="Roboto" panose="02000000000000000000" pitchFamily="2" charset="0"/>
              </a:rPr>
              <a:t>. SERPs tend to include organic search results, paid Google Ads results, Featured Snippets, Knowledge Graphs and video results. In other words: You type (or say) something to Google.</a:t>
            </a:r>
            <a:endParaRPr lang="en-US" dirty="0"/>
          </a:p>
        </p:txBody>
      </p:sp>
    </p:spTree>
    <p:extLst>
      <p:ext uri="{BB962C8B-B14F-4D97-AF65-F5344CB8AC3E}">
        <p14:creationId xmlns:p14="http://schemas.microsoft.com/office/powerpoint/2010/main" val="2354585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422988" y="451270"/>
            <a:ext cx="11549020" cy="651933"/>
          </a:xfrm>
        </p:spPr>
        <p:txBody>
          <a:bodyPr>
            <a:normAutofit fontScale="90000"/>
          </a:bodyPr>
          <a:lstStyle/>
          <a:p>
            <a:br>
              <a:rPr lang="en-US" sz="3600" b="1" dirty="0"/>
            </a:br>
            <a:r>
              <a:rPr lang="en-US" sz="3600" b="1" dirty="0">
                <a:solidFill>
                  <a:srgbClr val="FF0000"/>
                </a:solidFill>
              </a:rPr>
              <a:t>We Review Their Facebook, YouTube and More</a:t>
            </a:r>
            <a:br>
              <a:rPr lang="en-US" sz="3600" b="1" dirty="0">
                <a:solidFill>
                  <a:srgbClr val="FF0000"/>
                </a:solidFill>
              </a:rPr>
            </a:br>
            <a:r>
              <a:rPr lang="en-US" sz="3600" b="1" dirty="0">
                <a:solidFill>
                  <a:srgbClr val="FF0000"/>
                </a:solidFill>
              </a:rPr>
              <a:t>and Talk About Content Marketing Opportunities</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45092"/>
            <a:ext cx="12192000" cy="937846"/>
          </a:xfrm>
          <a:prstGeom prst="rect">
            <a:avLst/>
          </a:prstGeom>
        </p:spPr>
      </p:pic>
      <p:pic>
        <p:nvPicPr>
          <p:cNvPr id="5" name="Picture 4">
            <a:extLst>
              <a:ext uri="{FF2B5EF4-FFF2-40B4-BE49-F238E27FC236}">
                <a16:creationId xmlns:a16="http://schemas.microsoft.com/office/drawing/2014/main" id="{3E7CE3EF-D409-4503-9181-8F2523B38DEE}"/>
              </a:ext>
            </a:extLst>
          </p:cNvPr>
          <p:cNvPicPr>
            <a:picLocks noChangeAspect="1"/>
          </p:cNvPicPr>
          <p:nvPr/>
        </p:nvPicPr>
        <p:blipFill rotWithShape="1">
          <a:blip r:embed="rId3"/>
          <a:srcRect l="50000" t="21686" r="10000" b="5751"/>
          <a:stretch/>
        </p:blipFill>
        <p:spPr>
          <a:xfrm>
            <a:off x="422988" y="1261846"/>
            <a:ext cx="5127170" cy="3096628"/>
          </a:xfrm>
          <a:prstGeom prst="rect">
            <a:avLst/>
          </a:prstGeom>
        </p:spPr>
      </p:pic>
      <p:pic>
        <p:nvPicPr>
          <p:cNvPr id="10" name="Picture 9">
            <a:extLst>
              <a:ext uri="{FF2B5EF4-FFF2-40B4-BE49-F238E27FC236}">
                <a16:creationId xmlns:a16="http://schemas.microsoft.com/office/drawing/2014/main" id="{495C1DCD-6060-4D2F-833C-211B527577B2}"/>
              </a:ext>
            </a:extLst>
          </p:cNvPr>
          <p:cNvPicPr>
            <a:picLocks noChangeAspect="1"/>
          </p:cNvPicPr>
          <p:nvPr/>
        </p:nvPicPr>
        <p:blipFill rotWithShape="1">
          <a:blip r:embed="rId4"/>
          <a:srcRect l="49141" t="16302" r="3046" b="514"/>
          <a:stretch/>
        </p:blipFill>
        <p:spPr>
          <a:xfrm>
            <a:off x="6253144" y="1450909"/>
            <a:ext cx="5127170" cy="2969783"/>
          </a:xfrm>
          <a:prstGeom prst="rect">
            <a:avLst/>
          </a:prstGeom>
        </p:spPr>
      </p:pic>
      <p:sp>
        <p:nvSpPr>
          <p:cNvPr id="15" name="TextBox 14">
            <a:extLst>
              <a:ext uri="{FF2B5EF4-FFF2-40B4-BE49-F238E27FC236}">
                <a16:creationId xmlns:a16="http://schemas.microsoft.com/office/drawing/2014/main" id="{5D4DFBBD-753C-4921-8AFD-2E46053656E3}"/>
              </a:ext>
            </a:extLst>
          </p:cNvPr>
          <p:cNvSpPr txBox="1"/>
          <p:nvPr/>
        </p:nvSpPr>
        <p:spPr>
          <a:xfrm>
            <a:off x="1268364" y="4668154"/>
            <a:ext cx="10038656" cy="923330"/>
          </a:xfrm>
          <a:prstGeom prst="rect">
            <a:avLst/>
          </a:prstGeom>
          <a:solidFill>
            <a:schemeClr val="bg1">
              <a:lumMod val="95000"/>
            </a:schemeClr>
          </a:solidFill>
        </p:spPr>
        <p:txBody>
          <a:bodyPr wrap="square" rtlCol="0">
            <a:spAutoFit/>
          </a:bodyPr>
          <a:lstStyle/>
          <a:p>
            <a:r>
              <a:rPr lang="en-US" b="0" i="0" dirty="0">
                <a:solidFill>
                  <a:srgbClr val="202124"/>
                </a:solidFill>
                <a:effectLst/>
                <a:latin typeface="Roboto" panose="02000000000000000000" pitchFamily="2" charset="0"/>
              </a:rPr>
              <a:t>All businesses are obsessed with Social Media, and yes YouTube is Social Media, but so </a:t>
            </a:r>
            <a:r>
              <a:rPr lang="en-US" dirty="0">
                <a:solidFill>
                  <a:srgbClr val="202124"/>
                </a:solidFill>
                <a:latin typeface="Roboto" panose="02000000000000000000" pitchFamily="2" charset="0"/>
              </a:rPr>
              <a:t>are blogs and podcasts, which can be repurposed in Facebook and YouTube for a bigger presence. Most business really fail at optimizing audio and video social media like Facebook and YouTube.</a:t>
            </a:r>
            <a:endParaRPr lang="en-US" dirty="0"/>
          </a:p>
        </p:txBody>
      </p:sp>
    </p:spTree>
    <p:extLst>
      <p:ext uri="{BB962C8B-B14F-4D97-AF65-F5344CB8AC3E}">
        <p14:creationId xmlns:p14="http://schemas.microsoft.com/office/powerpoint/2010/main" val="706632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180983" y="1592703"/>
            <a:ext cx="11549020" cy="651933"/>
          </a:xfrm>
        </p:spPr>
        <p:txBody>
          <a:bodyPr>
            <a:normAutofit fontScale="90000"/>
          </a:bodyPr>
          <a:lstStyle/>
          <a:p>
            <a:br>
              <a:rPr lang="en-US" sz="3600" b="1" dirty="0"/>
            </a:br>
            <a:r>
              <a:rPr lang="en-US" sz="3600" b="1" dirty="0"/>
              <a:t>SEM &amp; SEO</a:t>
            </a:r>
            <a:br>
              <a:rPr lang="en-US" sz="3600" b="1" dirty="0"/>
            </a:br>
            <a:br>
              <a:rPr lang="en-US" sz="3600" b="1" dirty="0"/>
            </a:br>
            <a:r>
              <a:rPr lang="en-US" sz="3600" b="1" dirty="0">
                <a:solidFill>
                  <a:srgbClr val="FF0000"/>
                </a:solidFill>
              </a:rPr>
              <a:t>Only 2 ways to be found online, Paid Ads and Content Marketing</a:t>
            </a:r>
            <a:br>
              <a:rPr lang="en-US" sz="3600" b="1" dirty="0">
                <a:solidFill>
                  <a:srgbClr val="FF0000"/>
                </a:solidFill>
              </a:rPr>
            </a:br>
            <a:r>
              <a:rPr lang="en-US" sz="3600" b="1" dirty="0">
                <a:solidFill>
                  <a:srgbClr val="FF0000"/>
                </a:solidFill>
              </a:rPr>
              <a:t>SEO is a cat and mouse game, Content Marketing invests time, </a:t>
            </a:r>
            <a:br>
              <a:rPr lang="en-US" sz="3600" b="1" dirty="0">
                <a:solidFill>
                  <a:srgbClr val="FF0000"/>
                </a:solidFill>
              </a:rPr>
            </a:br>
            <a:r>
              <a:rPr lang="en-US" sz="3600" b="1" dirty="0">
                <a:solidFill>
                  <a:srgbClr val="FF0000"/>
                </a:solidFill>
              </a:rPr>
              <a:t>Paid Advertising invests money, when you get results, do both!</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45092"/>
            <a:ext cx="12192000" cy="937846"/>
          </a:xfrm>
          <a:prstGeom prst="rect">
            <a:avLst/>
          </a:prstGeom>
        </p:spPr>
      </p:pic>
      <p:pic>
        <p:nvPicPr>
          <p:cNvPr id="7" name="Picture 2" descr="Image result for yahoo ads">
            <a:extLst>
              <a:ext uri="{FF2B5EF4-FFF2-40B4-BE49-F238E27FC236}">
                <a16:creationId xmlns:a16="http://schemas.microsoft.com/office/drawing/2014/main" id="{F157EDE6-4862-47EB-A931-B3ECA34E1B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8369" y="2907501"/>
            <a:ext cx="2870209" cy="104299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bing ads">
            <a:extLst>
              <a:ext uri="{FF2B5EF4-FFF2-40B4-BE49-F238E27FC236}">
                <a16:creationId xmlns:a16="http://schemas.microsoft.com/office/drawing/2014/main" id="{A03090D1-C3F2-4B01-A623-E5C3D5980A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60810" y="3995608"/>
            <a:ext cx="1955902" cy="102842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mage result for youtube ads">
            <a:extLst>
              <a:ext uri="{FF2B5EF4-FFF2-40B4-BE49-F238E27FC236}">
                <a16:creationId xmlns:a16="http://schemas.microsoft.com/office/drawing/2014/main" id="{711CA107-FBA7-4ACF-925A-7BEA49CD404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22737"/>
          <a:stretch/>
        </p:blipFill>
        <p:spPr bwMode="auto">
          <a:xfrm>
            <a:off x="9082052" y="2727178"/>
            <a:ext cx="2647951" cy="13442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Image result for facebook ads">
            <a:extLst>
              <a:ext uri="{FF2B5EF4-FFF2-40B4-BE49-F238E27FC236}">
                <a16:creationId xmlns:a16="http://schemas.microsoft.com/office/drawing/2014/main" id="{8AE9BF06-7F1B-4B29-B364-CDA6E55FA8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87758" y="4726423"/>
            <a:ext cx="1738331" cy="104299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Image result for instagram ads">
            <a:extLst>
              <a:ext uri="{FF2B5EF4-FFF2-40B4-BE49-F238E27FC236}">
                <a16:creationId xmlns:a16="http://schemas.microsoft.com/office/drawing/2014/main" id="{6F270488-B807-4FF8-8C13-2F45D17549E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2239" y="4747734"/>
            <a:ext cx="1542020" cy="100037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Image result for tik tok ads">
            <a:extLst>
              <a:ext uri="{FF2B5EF4-FFF2-40B4-BE49-F238E27FC236}">
                <a16:creationId xmlns:a16="http://schemas.microsoft.com/office/drawing/2014/main" id="{645465E2-790B-44E7-B55F-4E76A7AAD71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21990" b="13555"/>
          <a:stretch/>
        </p:blipFill>
        <p:spPr bwMode="auto">
          <a:xfrm>
            <a:off x="9417423" y="5104531"/>
            <a:ext cx="2242676" cy="76006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Image result for spotify ad">
            <a:extLst>
              <a:ext uri="{FF2B5EF4-FFF2-40B4-BE49-F238E27FC236}">
                <a16:creationId xmlns:a16="http://schemas.microsoft.com/office/drawing/2014/main" id="{3223641A-BE57-4D4E-A157-9BEF445A975B}"/>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1288" t="27264" r="18422" b="31043"/>
          <a:stretch/>
        </p:blipFill>
        <p:spPr bwMode="auto">
          <a:xfrm>
            <a:off x="2906851" y="4856880"/>
            <a:ext cx="2291518" cy="83322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Image result for audio go ads">
            <a:extLst>
              <a:ext uri="{FF2B5EF4-FFF2-40B4-BE49-F238E27FC236}">
                <a16:creationId xmlns:a16="http://schemas.microsoft.com/office/drawing/2014/main" id="{AF53CDB0-7A7A-49EE-B4B6-71C45AE971A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38852" y="4755046"/>
            <a:ext cx="1559086" cy="117382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 Increased Sales When I Made this One Google AdWords Change">
            <a:extLst>
              <a:ext uri="{FF2B5EF4-FFF2-40B4-BE49-F238E27FC236}">
                <a16:creationId xmlns:a16="http://schemas.microsoft.com/office/drawing/2014/main" id="{702D9A3F-B9D4-4CD0-A822-F41848864F4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5288" y="2393373"/>
            <a:ext cx="3877661" cy="2326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640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592667" y="211666"/>
            <a:ext cx="11006665" cy="651933"/>
          </a:xfrm>
        </p:spPr>
        <p:txBody>
          <a:bodyPr>
            <a:normAutofit/>
          </a:bodyPr>
          <a:lstStyle/>
          <a:p>
            <a:r>
              <a:rPr lang="en-US" sz="3600" b="1" dirty="0"/>
              <a:t>After I Get Domain, Hosting, SSL and Email, I Offer…</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sp>
        <p:nvSpPr>
          <p:cNvPr id="5" name="TextBox 4">
            <a:extLst>
              <a:ext uri="{FF2B5EF4-FFF2-40B4-BE49-F238E27FC236}">
                <a16:creationId xmlns:a16="http://schemas.microsoft.com/office/drawing/2014/main" id="{8D831637-6336-459C-9D24-5F94BA94C9B3}"/>
              </a:ext>
            </a:extLst>
          </p:cNvPr>
          <p:cNvSpPr txBox="1"/>
          <p:nvPr/>
        </p:nvSpPr>
        <p:spPr>
          <a:xfrm>
            <a:off x="230155" y="1112674"/>
            <a:ext cx="6544718" cy="4001673"/>
          </a:xfrm>
          <a:prstGeom prst="rect">
            <a:avLst/>
          </a:prstGeom>
          <a:noFill/>
        </p:spPr>
        <p:txBody>
          <a:bodyPr wrap="square">
            <a:spAutoFit/>
          </a:bodyPr>
          <a:lstStyle/>
          <a:p>
            <a:pPr marL="0" marR="0">
              <a:lnSpc>
                <a:spcPct val="107000"/>
              </a:lnSpc>
              <a:spcBef>
                <a:spcPts val="0"/>
              </a:spcBef>
              <a:spcAft>
                <a:spcPts val="800"/>
              </a:spcAft>
            </a:pPr>
            <a:r>
              <a:rPr lang="en-US" sz="2000" b="1" dirty="0">
                <a:effectLst/>
                <a:latin typeface="Calibri" panose="020F0502020204030204" pitchFamily="34" charset="0"/>
                <a:ea typeface="Calibri" panose="020F0502020204030204" pitchFamily="34" charset="0"/>
                <a:cs typeface="Times New Roman" panose="02020603050405020304" pitchFamily="18" charset="0"/>
              </a:rPr>
              <a:t>Mike Stewart PCO Monthly Marketing Programs &amp; </a:t>
            </a:r>
            <a:r>
              <a:rPr lang="en-US" sz="2000" b="1">
                <a:effectLst/>
                <a:latin typeface="Calibri" panose="020F0502020204030204" pitchFamily="34" charset="0"/>
                <a:ea typeface="Calibri" panose="020F0502020204030204" pitchFamily="34" charset="0"/>
                <a:cs typeface="Times New Roman" panose="02020603050405020304" pitchFamily="18" charset="0"/>
              </a:rPr>
              <a:t>Services ($</a:t>
            </a:r>
            <a:r>
              <a:rPr lang="en-US" sz="2000" b="1" dirty="0">
                <a:effectLst/>
                <a:latin typeface="Calibri" panose="020F0502020204030204" pitchFamily="34" charset="0"/>
                <a:ea typeface="Calibri" panose="020F0502020204030204" pitchFamily="34" charset="0"/>
                <a:cs typeface="Times New Roman" panose="02020603050405020304" pitchFamily="18" charset="0"/>
              </a:rPr>
              <a:t>500 - </a:t>
            </a:r>
            <a:r>
              <a:rPr lang="en-US" sz="2000" b="1">
                <a:effectLst/>
                <a:latin typeface="Calibri" panose="020F0502020204030204" pitchFamily="34" charset="0"/>
                <a:ea typeface="Calibri" panose="020F0502020204030204" pitchFamily="34" charset="0"/>
                <a:cs typeface="Times New Roman" panose="02020603050405020304" pitchFamily="18" charset="0"/>
              </a:rPr>
              <a:t>$700)  </a:t>
            </a:r>
            <a:r>
              <a:rPr lang="en-US" sz="2000" b="1" dirty="0">
                <a:effectLst/>
                <a:latin typeface="Calibri" panose="020F0502020204030204" pitchFamily="34" charset="0"/>
                <a:ea typeface="Calibri" panose="020F0502020204030204" pitchFamily="34" charset="0"/>
                <a:cs typeface="Times New Roman" panose="02020603050405020304" pitchFamily="18" charset="0"/>
              </a:rPr>
              <a:t>SERP Term Jingle $2000 or financed</a:t>
            </a:r>
            <a:br>
              <a:rPr lang="en-US" sz="2000" b="1" dirty="0">
                <a:effectLst/>
                <a:latin typeface="Calibri" panose="020F0502020204030204" pitchFamily="34" charset="0"/>
                <a:ea typeface="Calibri" panose="020F0502020204030204" pitchFamily="34" charset="0"/>
                <a:cs typeface="Times New Roman" panose="02020603050405020304" pitchFamily="18" charset="0"/>
              </a:rPr>
            </a:b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Review of website to build response triggers, reviews, and conversion videos.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Setup website as WordPress, backup security, software updates, marketing plugins added.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Google My Business proper setup and review building system</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Content marketing of 2 keyword rich blog posts, and podcasts monthly to post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PPC Landing page production on targeted service keywords.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Google AdWords account setup and management (Google Budget paid direct)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D4521FE4-46E7-4C73-ABA0-735012E528F9}"/>
              </a:ext>
            </a:extLst>
          </p:cNvPr>
          <p:cNvSpPr txBox="1"/>
          <p:nvPr/>
        </p:nvSpPr>
        <p:spPr>
          <a:xfrm>
            <a:off x="6680718" y="1142997"/>
            <a:ext cx="5393093" cy="3672352"/>
          </a:xfrm>
          <a:prstGeom prst="rect">
            <a:avLst/>
          </a:prstGeom>
          <a:noFill/>
        </p:spPr>
        <p:txBody>
          <a:bodyPr wrap="square">
            <a:spAutoFit/>
          </a:bodyPr>
          <a:lstStyle/>
          <a:p>
            <a:pPr marL="0" marR="0">
              <a:lnSpc>
                <a:spcPct val="107000"/>
              </a:lnSpc>
              <a:spcBef>
                <a:spcPts val="0"/>
              </a:spcBef>
              <a:spcAft>
                <a:spcPts val="800"/>
              </a:spcAft>
            </a:pPr>
            <a:br>
              <a:rPr lang="en-US" sz="2000" b="1" dirty="0">
                <a:effectLst/>
                <a:latin typeface="Calibri" panose="020F0502020204030204" pitchFamily="34" charset="0"/>
                <a:ea typeface="Calibri" panose="020F0502020204030204" pitchFamily="34" charset="0"/>
                <a:cs typeface="Times New Roman" panose="02020603050405020304" pitchFamily="18" charset="0"/>
              </a:rPr>
            </a:b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7. AdWords PPC Ads written and optimized and monitored monthly.</a:t>
            </a:r>
            <a:r>
              <a:rPr lang="en-US" sz="1200" dirty="0">
                <a:latin typeface="Calibri" panose="020F0502020204030204" pitchFamily="34" charset="0"/>
                <a:ea typeface="Calibri" panose="020F0502020204030204" pitchFamily="34" charset="0"/>
                <a:cs typeface="Times New Roman" panose="02020603050405020304" pitchFamily="18" charset="0"/>
              </a:rPr>
              <a:t> </a:t>
            </a:r>
            <a:br>
              <a:rPr lang="en-US" sz="1200" dirty="0">
                <a:latin typeface="Calibri" panose="020F0502020204030204" pitchFamily="34" charset="0"/>
                <a:ea typeface="Calibri" panose="020F0502020204030204" pitchFamily="34" charset="0"/>
                <a:cs typeface="Times New Roman" panose="02020603050405020304" pitchFamily="18" charset="0"/>
              </a:rPr>
            </a:br>
            <a:r>
              <a:rPr lang="en-US" dirty="0">
                <a:latin typeface="Calibri" panose="020F0502020204030204" pitchFamily="34" charset="0"/>
                <a:ea typeface="Calibri" panose="020F0502020204030204" pitchFamily="34" charset="0"/>
                <a:cs typeface="Times New Roman" panose="02020603050405020304" pitchFamily="18" charset="0"/>
              </a:rPr>
              <a:t>8. </a:t>
            </a:r>
            <a:r>
              <a:rPr lang="en-US" sz="1800" dirty="0">
                <a:effectLst/>
                <a:latin typeface="Calibri" panose="020F0502020204030204" pitchFamily="34" charset="0"/>
                <a:ea typeface="Calibri" panose="020F0502020204030204" pitchFamily="34" charset="0"/>
                <a:cs typeface="Times New Roman" panose="02020603050405020304" pitchFamily="18" charset="0"/>
              </a:rPr>
              <a:t>Audio and video production support (Cameras, Microphones, Software)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9. YouTube Channel setup – repurpose system implemented.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10. Facebook Business page setup – repurpose system implemented.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11. Monthly one on one meeting to review goals achieved and new goals to consider.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2226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592667" y="4074540"/>
            <a:ext cx="11006665" cy="651933"/>
          </a:xfrm>
        </p:spPr>
        <p:txBody>
          <a:bodyPr>
            <a:normAutofit fontScale="90000"/>
          </a:bodyPr>
          <a:lstStyle/>
          <a:p>
            <a:r>
              <a:rPr lang="en-US" sz="3600" b="1" dirty="0"/>
              <a:t>If All You Wanted To Do Was Be Domain &amp; Hosting Reseller, and Refer All The Other Business to Others, That Works Too!!!</a:t>
            </a:r>
            <a:br>
              <a:rPr lang="en-US" sz="3600" b="1" dirty="0"/>
            </a:br>
            <a:br>
              <a:rPr lang="en-US" sz="3600" b="1" dirty="0"/>
            </a:br>
            <a:r>
              <a:rPr lang="en-US" sz="3600" b="1" dirty="0"/>
              <a:t>The More Reseller Customers You Sell, The Bigger The Renewal Residual Income.. </a:t>
            </a:r>
            <a:br>
              <a:rPr lang="en-US" sz="3600" b="1" dirty="0"/>
            </a:br>
            <a:br>
              <a:rPr lang="en-US" sz="3600" b="1" dirty="0"/>
            </a:br>
            <a:r>
              <a:rPr lang="en-US" sz="3600" b="1" dirty="0"/>
              <a:t>This Why Being Local Domain Reseller is the Amazing Opportunity for Anyone Willing to Do The Work!</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spTree>
    <p:extLst>
      <p:ext uri="{BB962C8B-B14F-4D97-AF65-F5344CB8AC3E}">
        <p14:creationId xmlns:p14="http://schemas.microsoft.com/office/powerpoint/2010/main" val="4087604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592667" y="211666"/>
            <a:ext cx="11006665" cy="651933"/>
          </a:xfrm>
        </p:spPr>
        <p:txBody>
          <a:bodyPr>
            <a:normAutofit fontScale="90000"/>
          </a:bodyPr>
          <a:lstStyle/>
          <a:p>
            <a:r>
              <a:rPr lang="en-US" sz="3600" b="1" dirty="0"/>
              <a:t>All Local Business Need a Successful, </a:t>
            </a:r>
            <a:r>
              <a:rPr lang="en-US" sz="3600" b="1" u="sng" dirty="0"/>
              <a:t>Functional</a:t>
            </a:r>
            <a:r>
              <a:rPr lang="en-US" sz="3600" b="1" dirty="0"/>
              <a:t> Online Presence</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sp>
        <p:nvSpPr>
          <p:cNvPr id="3" name="TextBox 2">
            <a:extLst>
              <a:ext uri="{FF2B5EF4-FFF2-40B4-BE49-F238E27FC236}">
                <a16:creationId xmlns:a16="http://schemas.microsoft.com/office/drawing/2014/main" id="{1D1CE6FA-DDA4-42D1-BFDB-CF79AF99ACD3}"/>
              </a:ext>
            </a:extLst>
          </p:cNvPr>
          <p:cNvSpPr txBox="1"/>
          <p:nvPr/>
        </p:nvSpPr>
        <p:spPr>
          <a:xfrm>
            <a:off x="1120831" y="1479666"/>
            <a:ext cx="9950336" cy="2585323"/>
          </a:xfrm>
          <a:prstGeom prst="rect">
            <a:avLst/>
          </a:prstGeom>
          <a:noFill/>
        </p:spPr>
        <p:txBody>
          <a:bodyPr wrap="square" rtlCol="0">
            <a:spAutoFit/>
          </a:bodyPr>
          <a:lstStyle/>
          <a:p>
            <a:pPr marL="342900" indent="-342900">
              <a:buFont typeface="+mj-lt"/>
              <a:buAutoNum type="arabicPeriod"/>
            </a:pPr>
            <a:r>
              <a:rPr lang="en-US" dirty="0"/>
              <a:t>A few businesses do have a functional presence, but sadly most don’t know how bad theirs is</a:t>
            </a:r>
          </a:p>
          <a:p>
            <a:pPr marL="342900" indent="-342900">
              <a:buFont typeface="+mj-lt"/>
              <a:buAutoNum type="arabicPeriod"/>
            </a:pPr>
            <a:r>
              <a:rPr lang="en-US" dirty="0"/>
              <a:t>Some businesses have a website and believe their site is great (Walk away, not a customer)</a:t>
            </a:r>
          </a:p>
          <a:p>
            <a:pPr marL="342900" indent="-342900">
              <a:buFont typeface="+mj-lt"/>
              <a:buAutoNum type="arabicPeriod"/>
            </a:pPr>
            <a:r>
              <a:rPr lang="en-US" dirty="0"/>
              <a:t>3 types of customers that I get from my local networking and online marketing:</a:t>
            </a:r>
          </a:p>
          <a:p>
            <a:pPr marL="800100" lvl="1" indent="-342900">
              <a:buFont typeface="+mj-lt"/>
              <a:buAutoNum type="alphaUcPeriod"/>
            </a:pPr>
            <a:r>
              <a:rPr lang="en-US" dirty="0"/>
              <a:t>A business decision maker who wants a better presence and is unhappy with what they have or who they hired.  Spending money and not getting results is so common, they don’t know why</a:t>
            </a:r>
          </a:p>
          <a:p>
            <a:pPr marL="800100" lvl="1" indent="-342900">
              <a:buFont typeface="+mj-lt"/>
              <a:buAutoNum type="alphaUcPeriod"/>
            </a:pPr>
            <a:r>
              <a:rPr lang="en-US" dirty="0"/>
              <a:t>A lot of businesses and startups, especially service businesses, have no website, no URL.. Or businesses who think a Social Media online presence alone is enough and its all they need</a:t>
            </a:r>
          </a:p>
          <a:p>
            <a:pPr lvl="1"/>
            <a:endParaRPr lang="en-US" dirty="0"/>
          </a:p>
          <a:p>
            <a:pPr marL="342900" indent="-342900">
              <a:buFont typeface="+mj-lt"/>
              <a:buAutoNum type="arabicPeriod"/>
            </a:pPr>
            <a:endParaRPr lang="en-US" dirty="0"/>
          </a:p>
        </p:txBody>
      </p:sp>
      <p:sp>
        <p:nvSpPr>
          <p:cNvPr id="4" name="TextBox 3">
            <a:extLst>
              <a:ext uri="{FF2B5EF4-FFF2-40B4-BE49-F238E27FC236}">
                <a16:creationId xmlns:a16="http://schemas.microsoft.com/office/drawing/2014/main" id="{6AB74F6C-8740-444D-B813-A2493AF72361}"/>
              </a:ext>
            </a:extLst>
          </p:cNvPr>
          <p:cNvSpPr txBox="1"/>
          <p:nvPr/>
        </p:nvSpPr>
        <p:spPr>
          <a:xfrm>
            <a:off x="1120831" y="3925856"/>
            <a:ext cx="10142914" cy="1569660"/>
          </a:xfrm>
          <a:prstGeom prst="rect">
            <a:avLst/>
          </a:prstGeom>
          <a:noFill/>
        </p:spPr>
        <p:txBody>
          <a:bodyPr wrap="square" rtlCol="0">
            <a:spAutoFit/>
          </a:bodyPr>
          <a:lstStyle/>
          <a:p>
            <a:r>
              <a:rPr lang="en-US" sz="2400" dirty="0"/>
              <a:t>The starting point to help these businesses is to get them in your domains and hosting reseller funnel. No website, they buy the URL, then the hosting, many have moved to my reseller account, because they discovered the web designer really owns their name and they </a:t>
            </a:r>
            <a:r>
              <a:rPr lang="en-US" sz="2400"/>
              <a:t>never new it. </a:t>
            </a:r>
            <a:endParaRPr lang="en-US" sz="2400" dirty="0"/>
          </a:p>
        </p:txBody>
      </p:sp>
    </p:spTree>
    <p:extLst>
      <p:ext uri="{BB962C8B-B14F-4D97-AF65-F5344CB8AC3E}">
        <p14:creationId xmlns:p14="http://schemas.microsoft.com/office/powerpoint/2010/main" val="15118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796174" y="190269"/>
            <a:ext cx="13784348" cy="4440998"/>
          </a:xfrm>
        </p:spPr>
        <p:txBody>
          <a:bodyPr>
            <a:normAutofit/>
          </a:bodyPr>
          <a:lstStyle/>
          <a:p>
            <a:r>
              <a:rPr lang="en-US" sz="3600" b="1" dirty="0"/>
              <a:t>How do I get local business owner leads?</a:t>
            </a:r>
            <a:br>
              <a:rPr lang="en-US" sz="3600" b="1" dirty="0"/>
            </a:br>
            <a:br>
              <a:rPr lang="en-US" sz="3600" b="1" dirty="0"/>
            </a:br>
            <a:r>
              <a:rPr lang="en-US" sz="3600" b="1" dirty="0"/>
              <a:t>Where do you I find these customers?</a:t>
            </a:r>
            <a:br>
              <a:rPr lang="en-US" sz="3600" b="1" dirty="0"/>
            </a:br>
            <a:br>
              <a:rPr lang="en-US" sz="3600" b="1" dirty="0"/>
            </a:br>
            <a:r>
              <a:rPr lang="en-US" sz="3600" b="1" dirty="0"/>
              <a:t>An option that works is cold calling all day long.. </a:t>
            </a:r>
            <a:br>
              <a:rPr lang="en-US" sz="3600" b="1" dirty="0"/>
            </a:br>
            <a:br>
              <a:rPr lang="en-US" sz="3600" b="1" dirty="0"/>
            </a:br>
            <a:r>
              <a:rPr lang="en-US" sz="3600" b="1" dirty="0"/>
              <a:t>But I don’t like cold calling sales.. Here’s what I do</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spTree>
    <p:extLst>
      <p:ext uri="{BB962C8B-B14F-4D97-AF65-F5344CB8AC3E}">
        <p14:creationId xmlns:p14="http://schemas.microsoft.com/office/powerpoint/2010/main" val="799202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459663" y="527550"/>
            <a:ext cx="11006665" cy="651933"/>
          </a:xfrm>
        </p:spPr>
        <p:txBody>
          <a:bodyPr>
            <a:normAutofit fontScale="90000"/>
          </a:bodyPr>
          <a:lstStyle/>
          <a:p>
            <a:r>
              <a:rPr lang="en-US" sz="3600" b="1" dirty="0"/>
              <a:t>I Speak At Networking Meetings To Build Referral Partners</a:t>
            </a:r>
            <a:br>
              <a:rPr lang="en-US" sz="3600" b="1" dirty="0"/>
            </a:br>
            <a:r>
              <a:rPr lang="en-US" sz="3600" b="1" dirty="0"/>
              <a:t>I Have a Service Industry Podcast in Pest Control</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sp>
        <p:nvSpPr>
          <p:cNvPr id="3" name="TextBox 2">
            <a:extLst>
              <a:ext uri="{FF2B5EF4-FFF2-40B4-BE49-F238E27FC236}">
                <a16:creationId xmlns:a16="http://schemas.microsoft.com/office/drawing/2014/main" id="{16CC4763-F758-454C-93D9-F200D65582EA}"/>
              </a:ext>
            </a:extLst>
          </p:cNvPr>
          <p:cNvSpPr txBox="1"/>
          <p:nvPr/>
        </p:nvSpPr>
        <p:spPr>
          <a:xfrm>
            <a:off x="2319251" y="1303312"/>
            <a:ext cx="7132320" cy="369332"/>
          </a:xfrm>
          <a:prstGeom prst="rect">
            <a:avLst/>
          </a:prstGeom>
          <a:noFill/>
        </p:spPr>
        <p:txBody>
          <a:bodyPr wrap="square" rtlCol="0">
            <a:spAutoFit/>
          </a:bodyPr>
          <a:lstStyle/>
          <a:p>
            <a:r>
              <a:rPr lang="en-US" dirty="0"/>
              <a:t>These 2 actions have built my reseller business and so much more!</a:t>
            </a:r>
          </a:p>
        </p:txBody>
      </p:sp>
      <p:sp>
        <p:nvSpPr>
          <p:cNvPr id="4" name="TextBox 3">
            <a:extLst>
              <a:ext uri="{FF2B5EF4-FFF2-40B4-BE49-F238E27FC236}">
                <a16:creationId xmlns:a16="http://schemas.microsoft.com/office/drawing/2014/main" id="{B3F63FEC-85F5-478D-9C00-0C8CA55A98FC}"/>
              </a:ext>
            </a:extLst>
          </p:cNvPr>
          <p:cNvSpPr txBox="1"/>
          <p:nvPr/>
        </p:nvSpPr>
        <p:spPr>
          <a:xfrm>
            <a:off x="598515" y="2028305"/>
            <a:ext cx="6625244" cy="1477328"/>
          </a:xfrm>
          <a:prstGeom prst="rect">
            <a:avLst/>
          </a:prstGeom>
          <a:noFill/>
        </p:spPr>
        <p:txBody>
          <a:bodyPr wrap="square" rtlCol="0">
            <a:spAutoFit/>
          </a:bodyPr>
          <a:lstStyle/>
          <a:p>
            <a:pPr marL="342900" indent="-342900">
              <a:buFont typeface="+mj-lt"/>
              <a:buAutoNum type="arabicPeriod"/>
            </a:pPr>
            <a:r>
              <a:rPr lang="en-US" dirty="0"/>
              <a:t>Join a local business networking group or meeting</a:t>
            </a:r>
          </a:p>
          <a:p>
            <a:pPr marL="342900" indent="-342900">
              <a:buFont typeface="+mj-lt"/>
              <a:buAutoNum type="arabicPeriod"/>
            </a:pPr>
            <a:r>
              <a:rPr lang="en-US" dirty="0"/>
              <a:t>Have an elevator speech that creates curiosity (Mine is a “1000 little things most people don’t know that is causing them to miss out on getting more new customers online”</a:t>
            </a:r>
          </a:p>
          <a:p>
            <a:pPr marL="342900" indent="-342900">
              <a:buFont typeface="+mj-lt"/>
              <a:buAutoNum type="arabicPeriod"/>
            </a:pPr>
            <a:r>
              <a:rPr lang="en-US" dirty="0"/>
              <a:t>Build a blog/podcast that reaches customers in a vertical or niche</a:t>
            </a:r>
          </a:p>
        </p:txBody>
      </p:sp>
      <p:pic>
        <p:nvPicPr>
          <p:cNvPr id="1026" name="Picture 2" descr="banner NTi Logo">
            <a:extLst>
              <a:ext uri="{FF2B5EF4-FFF2-40B4-BE49-F238E27FC236}">
                <a16:creationId xmlns:a16="http://schemas.microsoft.com/office/drawing/2014/main" id="{9FD136DA-6E1D-491B-9FC3-3749DDCF8D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4433" y="1796473"/>
            <a:ext cx="2869052" cy="20141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0B5FA211-A69D-4216-840C-10B7074824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490" t="1059" r="20603" b="-1059"/>
          <a:stretch/>
        </p:blipFill>
        <p:spPr bwMode="auto">
          <a:xfrm>
            <a:off x="2734888" y="4112914"/>
            <a:ext cx="5735782" cy="1495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2029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467977" y="1604356"/>
            <a:ext cx="11006665" cy="651933"/>
          </a:xfrm>
        </p:spPr>
        <p:txBody>
          <a:bodyPr>
            <a:normAutofit fontScale="90000"/>
          </a:bodyPr>
          <a:lstStyle/>
          <a:p>
            <a:r>
              <a:rPr lang="en-US" sz="3600" b="1" dirty="0"/>
              <a:t>Once I have a warm or hot prospect, I spend a free session with them online or in person to review what I see they are missing! </a:t>
            </a:r>
            <a:br>
              <a:rPr lang="en-US" sz="3600" b="1" dirty="0"/>
            </a:br>
            <a:br>
              <a:rPr lang="en-US" sz="3600" b="1" dirty="0"/>
            </a:br>
            <a:r>
              <a:rPr lang="en-US" sz="3600" b="1" dirty="0">
                <a:solidFill>
                  <a:srgbClr val="FF0000"/>
                </a:solidFill>
              </a:rPr>
              <a:t>My Online Presence Checklist</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sp>
        <p:nvSpPr>
          <p:cNvPr id="4" name="TextBox 3">
            <a:extLst>
              <a:ext uri="{FF2B5EF4-FFF2-40B4-BE49-F238E27FC236}">
                <a16:creationId xmlns:a16="http://schemas.microsoft.com/office/drawing/2014/main" id="{3BE73CEA-4170-46B1-8ED9-8B8FCB8A320E}"/>
              </a:ext>
            </a:extLst>
          </p:cNvPr>
          <p:cNvSpPr txBox="1"/>
          <p:nvPr/>
        </p:nvSpPr>
        <p:spPr>
          <a:xfrm>
            <a:off x="2026920" y="2336136"/>
            <a:ext cx="8138160" cy="3139321"/>
          </a:xfrm>
          <a:prstGeom prst="rect">
            <a:avLst/>
          </a:prstGeom>
          <a:noFill/>
        </p:spPr>
        <p:txBody>
          <a:bodyPr wrap="square" rtlCol="0">
            <a:spAutoFit/>
          </a:bodyPr>
          <a:lstStyle/>
          <a:p>
            <a:pPr marL="342900" indent="-342900">
              <a:buFont typeface="+mj-lt"/>
              <a:buAutoNum type="arabicPeriod"/>
            </a:pPr>
            <a:r>
              <a:rPr lang="en-US" dirty="0"/>
              <a:t>What is the website URL they have?</a:t>
            </a:r>
          </a:p>
          <a:p>
            <a:pPr marL="342900" indent="-342900">
              <a:buFont typeface="+mj-lt"/>
              <a:buAutoNum type="arabicPeriod"/>
            </a:pPr>
            <a:r>
              <a:rPr lang="en-US" dirty="0"/>
              <a:t>Do they own the URL or does web developer?</a:t>
            </a:r>
          </a:p>
          <a:p>
            <a:pPr marL="342900" indent="-342900">
              <a:buFont typeface="+mj-lt"/>
              <a:buAutoNum type="arabicPeriod"/>
            </a:pPr>
            <a:r>
              <a:rPr lang="en-US" dirty="0"/>
              <a:t>Is it built in WordPress, </a:t>
            </a:r>
            <a:r>
              <a:rPr lang="en-US" dirty="0" err="1"/>
              <a:t>Wix</a:t>
            </a:r>
            <a:r>
              <a:rPr lang="en-US" dirty="0"/>
              <a:t>, or Other? (I only do WordPress)</a:t>
            </a:r>
          </a:p>
          <a:p>
            <a:pPr marL="342900" indent="-342900">
              <a:buFont typeface="+mj-lt"/>
              <a:buAutoNum type="arabicPeriod"/>
            </a:pPr>
            <a:r>
              <a:rPr lang="en-US" dirty="0"/>
              <a:t>Do they have a blog and are they blogging? (No one ever has a podcast)</a:t>
            </a:r>
          </a:p>
          <a:p>
            <a:pPr marL="342900" indent="-342900">
              <a:buFont typeface="+mj-lt"/>
              <a:buAutoNum type="arabicPeriod"/>
            </a:pPr>
            <a:r>
              <a:rPr lang="en-US" dirty="0"/>
              <a:t>Do have a Google My Business listing, access to it, and Google reviews?</a:t>
            </a:r>
          </a:p>
          <a:p>
            <a:pPr marL="342900" indent="-342900">
              <a:buFont typeface="+mj-lt"/>
              <a:buAutoNum type="arabicPeriod"/>
            </a:pPr>
            <a:r>
              <a:rPr lang="en-US" dirty="0"/>
              <a:t>Are they asking regularly for Google Reviews and have a review link, QR code?</a:t>
            </a:r>
          </a:p>
          <a:p>
            <a:pPr marL="342900" indent="-342900">
              <a:buFont typeface="+mj-lt"/>
              <a:buAutoNum type="arabicPeriod"/>
            </a:pPr>
            <a:r>
              <a:rPr lang="en-US" dirty="0"/>
              <a:t>Do they  know their SERP Terms?</a:t>
            </a:r>
          </a:p>
          <a:p>
            <a:pPr marL="342900" indent="-342900">
              <a:buFont typeface="+mj-lt"/>
              <a:buAutoNum type="arabicPeriod"/>
            </a:pPr>
            <a:r>
              <a:rPr lang="en-US" dirty="0"/>
              <a:t>What are they doing on Facebook, Instagram or LinkedIn?</a:t>
            </a:r>
          </a:p>
          <a:p>
            <a:pPr marL="342900" indent="-342900">
              <a:buFont typeface="+mj-lt"/>
              <a:buAutoNum type="arabicPeriod"/>
            </a:pPr>
            <a:r>
              <a:rPr lang="en-US" dirty="0"/>
              <a:t>Do they have YouTube presence?</a:t>
            </a:r>
          </a:p>
          <a:p>
            <a:pPr marL="342900" indent="-342900">
              <a:buFont typeface="+mj-lt"/>
              <a:buAutoNum type="arabicPeriod"/>
            </a:pPr>
            <a:r>
              <a:rPr lang="en-US" dirty="0"/>
              <a:t>Are they paying for SEO or SEM and what are the results?</a:t>
            </a:r>
          </a:p>
          <a:p>
            <a:pPr marL="342900" indent="-342900">
              <a:buFont typeface="+mj-lt"/>
              <a:buAutoNum type="arabicPeriod"/>
            </a:pPr>
            <a:endParaRPr lang="en-US" dirty="0"/>
          </a:p>
        </p:txBody>
      </p:sp>
    </p:spTree>
    <p:extLst>
      <p:ext uri="{BB962C8B-B14F-4D97-AF65-F5344CB8AC3E}">
        <p14:creationId xmlns:p14="http://schemas.microsoft.com/office/powerpoint/2010/main" val="1001700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642980" y="99064"/>
            <a:ext cx="10906040" cy="651933"/>
          </a:xfrm>
        </p:spPr>
        <p:txBody>
          <a:bodyPr>
            <a:normAutofit fontScale="90000"/>
          </a:bodyPr>
          <a:lstStyle/>
          <a:p>
            <a:br>
              <a:rPr lang="en-US" sz="3600" b="1" dirty="0"/>
            </a:br>
            <a:br>
              <a:rPr lang="en-US" sz="3600" b="1" dirty="0"/>
            </a:br>
            <a:r>
              <a:rPr lang="en-US" sz="3600" b="1" dirty="0">
                <a:solidFill>
                  <a:srgbClr val="FF0000"/>
                </a:solidFill>
              </a:rPr>
              <a:t>Many times, at the 1</a:t>
            </a:r>
            <a:r>
              <a:rPr lang="en-US" sz="3600" b="1" baseline="30000" dirty="0">
                <a:solidFill>
                  <a:srgbClr val="FF0000"/>
                </a:solidFill>
              </a:rPr>
              <a:t>st</a:t>
            </a:r>
            <a:r>
              <a:rPr lang="en-US" sz="3600" b="1" dirty="0">
                <a:solidFill>
                  <a:srgbClr val="FF0000"/>
                </a:solidFill>
              </a:rPr>
              <a:t> meeting I lock in a URL and become admin</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sp>
        <p:nvSpPr>
          <p:cNvPr id="4" name="TextBox 3">
            <a:extLst>
              <a:ext uri="{FF2B5EF4-FFF2-40B4-BE49-F238E27FC236}">
                <a16:creationId xmlns:a16="http://schemas.microsoft.com/office/drawing/2014/main" id="{3BE73CEA-4170-46B1-8ED9-8B8FCB8A320E}"/>
              </a:ext>
            </a:extLst>
          </p:cNvPr>
          <p:cNvSpPr txBox="1"/>
          <p:nvPr/>
        </p:nvSpPr>
        <p:spPr>
          <a:xfrm>
            <a:off x="642980" y="3666342"/>
            <a:ext cx="6579820" cy="1815882"/>
          </a:xfrm>
          <a:prstGeom prst="rect">
            <a:avLst/>
          </a:prstGeom>
          <a:noFill/>
        </p:spPr>
        <p:txBody>
          <a:bodyPr wrap="square" rtlCol="0">
            <a:spAutoFit/>
          </a:bodyPr>
          <a:lstStyle/>
          <a:p>
            <a:r>
              <a:rPr lang="en-US" sz="2800" dirty="0"/>
              <a:t>If they don’t have a URL, I go to my reseller site DomainsYouControl.com and secure a URL right then, and setup me as the admin for future services.</a:t>
            </a:r>
          </a:p>
        </p:txBody>
      </p:sp>
      <p:pic>
        <p:nvPicPr>
          <p:cNvPr id="5" name="Picture 4">
            <a:extLst>
              <a:ext uri="{FF2B5EF4-FFF2-40B4-BE49-F238E27FC236}">
                <a16:creationId xmlns:a16="http://schemas.microsoft.com/office/drawing/2014/main" id="{F8CE43A2-83A8-4110-8DDC-F77EED226375}"/>
              </a:ext>
            </a:extLst>
          </p:cNvPr>
          <p:cNvPicPr>
            <a:picLocks noChangeAspect="1"/>
          </p:cNvPicPr>
          <p:nvPr/>
        </p:nvPicPr>
        <p:blipFill rotWithShape="1">
          <a:blip r:embed="rId3"/>
          <a:srcRect l="56990" t="10680" r="29821" b="12186"/>
          <a:stretch/>
        </p:blipFill>
        <p:spPr>
          <a:xfrm>
            <a:off x="8450425" y="914051"/>
            <a:ext cx="2559697" cy="4984013"/>
          </a:xfrm>
          <a:prstGeom prst="rect">
            <a:avLst/>
          </a:prstGeom>
        </p:spPr>
      </p:pic>
      <p:pic>
        <p:nvPicPr>
          <p:cNvPr id="7" name="Picture 6">
            <a:extLst>
              <a:ext uri="{FF2B5EF4-FFF2-40B4-BE49-F238E27FC236}">
                <a16:creationId xmlns:a16="http://schemas.microsoft.com/office/drawing/2014/main" id="{611341EB-347B-493D-B38D-611D32EE7419}"/>
              </a:ext>
            </a:extLst>
          </p:cNvPr>
          <p:cNvPicPr>
            <a:picLocks noChangeAspect="1"/>
          </p:cNvPicPr>
          <p:nvPr/>
        </p:nvPicPr>
        <p:blipFill rotWithShape="1">
          <a:blip r:embed="rId4"/>
          <a:srcRect l="44770" t="11378" r="8022" b="18052"/>
          <a:stretch/>
        </p:blipFill>
        <p:spPr>
          <a:xfrm>
            <a:off x="1607775" y="914051"/>
            <a:ext cx="4650230" cy="2314361"/>
          </a:xfrm>
          <a:prstGeom prst="rect">
            <a:avLst/>
          </a:prstGeom>
        </p:spPr>
      </p:pic>
    </p:spTree>
    <p:extLst>
      <p:ext uri="{BB962C8B-B14F-4D97-AF65-F5344CB8AC3E}">
        <p14:creationId xmlns:p14="http://schemas.microsoft.com/office/powerpoint/2010/main" val="1592248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428791" y="117306"/>
            <a:ext cx="11334417" cy="651933"/>
          </a:xfrm>
        </p:spPr>
        <p:txBody>
          <a:bodyPr>
            <a:normAutofit fontScale="90000"/>
          </a:bodyPr>
          <a:lstStyle/>
          <a:p>
            <a:br>
              <a:rPr lang="en-US" sz="3600" b="1" dirty="0"/>
            </a:br>
            <a:br>
              <a:rPr lang="en-US" sz="3600" b="1" dirty="0"/>
            </a:br>
            <a:r>
              <a:rPr lang="en-US" sz="3600" b="1" dirty="0">
                <a:solidFill>
                  <a:srgbClr val="FF0000"/>
                </a:solidFill>
              </a:rPr>
              <a:t>If we find out they don’t own it, sometimes they will transfer to me!</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pic>
        <p:nvPicPr>
          <p:cNvPr id="6" name="Picture 5">
            <a:extLst>
              <a:ext uri="{FF2B5EF4-FFF2-40B4-BE49-F238E27FC236}">
                <a16:creationId xmlns:a16="http://schemas.microsoft.com/office/drawing/2014/main" id="{C456AD94-D77B-451B-A96C-8ADB8AC178EB}"/>
              </a:ext>
            </a:extLst>
          </p:cNvPr>
          <p:cNvPicPr>
            <a:picLocks noChangeAspect="1"/>
          </p:cNvPicPr>
          <p:nvPr/>
        </p:nvPicPr>
        <p:blipFill rotWithShape="1">
          <a:blip r:embed="rId3"/>
          <a:srcRect l="41556" t="10634" r="28980" b="11956"/>
          <a:stretch/>
        </p:blipFill>
        <p:spPr>
          <a:xfrm>
            <a:off x="214603" y="988329"/>
            <a:ext cx="4907902" cy="4292797"/>
          </a:xfrm>
          <a:prstGeom prst="rect">
            <a:avLst/>
          </a:prstGeom>
        </p:spPr>
      </p:pic>
      <p:pic>
        <p:nvPicPr>
          <p:cNvPr id="10" name="Picture 9">
            <a:extLst>
              <a:ext uri="{FF2B5EF4-FFF2-40B4-BE49-F238E27FC236}">
                <a16:creationId xmlns:a16="http://schemas.microsoft.com/office/drawing/2014/main" id="{659B0527-B4EA-4505-AD8A-4A7198D4B835}"/>
              </a:ext>
            </a:extLst>
          </p:cNvPr>
          <p:cNvPicPr>
            <a:picLocks noChangeAspect="1"/>
          </p:cNvPicPr>
          <p:nvPr/>
        </p:nvPicPr>
        <p:blipFill rotWithShape="1">
          <a:blip r:embed="rId4"/>
          <a:srcRect l="49979" t="10915" r="9804" b="11618"/>
          <a:stretch/>
        </p:blipFill>
        <p:spPr>
          <a:xfrm>
            <a:off x="5283499" y="1189177"/>
            <a:ext cx="6693898" cy="4292797"/>
          </a:xfrm>
          <a:prstGeom prst="rect">
            <a:avLst/>
          </a:prstGeom>
        </p:spPr>
      </p:pic>
    </p:spTree>
    <p:extLst>
      <p:ext uri="{BB962C8B-B14F-4D97-AF65-F5344CB8AC3E}">
        <p14:creationId xmlns:p14="http://schemas.microsoft.com/office/powerpoint/2010/main" val="4044424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270586" y="99064"/>
            <a:ext cx="11549020" cy="651933"/>
          </a:xfrm>
        </p:spPr>
        <p:txBody>
          <a:bodyPr>
            <a:normAutofit fontScale="90000"/>
          </a:bodyPr>
          <a:lstStyle/>
          <a:p>
            <a:br>
              <a:rPr lang="en-US" sz="3600" b="1" dirty="0"/>
            </a:br>
            <a:br>
              <a:rPr lang="en-US" sz="3600" b="1" dirty="0"/>
            </a:br>
            <a:r>
              <a:rPr lang="en-US" sz="3600" b="1" dirty="0">
                <a:solidFill>
                  <a:srgbClr val="FF0000"/>
                </a:solidFill>
              </a:rPr>
              <a:t>I Always Suggest They Control Their Website with WordPress Hosting</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pic>
        <p:nvPicPr>
          <p:cNvPr id="4" name="Picture 3">
            <a:extLst>
              <a:ext uri="{FF2B5EF4-FFF2-40B4-BE49-F238E27FC236}">
                <a16:creationId xmlns:a16="http://schemas.microsoft.com/office/drawing/2014/main" id="{61D97D99-7005-4258-B19F-0E119E17F0A4}"/>
              </a:ext>
            </a:extLst>
          </p:cNvPr>
          <p:cNvPicPr>
            <a:picLocks noChangeAspect="1"/>
          </p:cNvPicPr>
          <p:nvPr/>
        </p:nvPicPr>
        <p:blipFill rotWithShape="1">
          <a:blip r:embed="rId3"/>
          <a:srcRect l="48904" t="11267" r="9693" b="9657"/>
          <a:stretch/>
        </p:blipFill>
        <p:spPr>
          <a:xfrm>
            <a:off x="111966" y="951721"/>
            <a:ext cx="6970154" cy="4432041"/>
          </a:xfrm>
          <a:prstGeom prst="rect">
            <a:avLst/>
          </a:prstGeom>
        </p:spPr>
      </p:pic>
      <p:pic>
        <p:nvPicPr>
          <p:cNvPr id="7" name="Picture 6">
            <a:extLst>
              <a:ext uri="{FF2B5EF4-FFF2-40B4-BE49-F238E27FC236}">
                <a16:creationId xmlns:a16="http://schemas.microsoft.com/office/drawing/2014/main" id="{3FAA122B-C9FE-4B8D-9CE6-3671B48A8FD1}"/>
              </a:ext>
            </a:extLst>
          </p:cNvPr>
          <p:cNvPicPr>
            <a:picLocks noChangeAspect="1"/>
          </p:cNvPicPr>
          <p:nvPr/>
        </p:nvPicPr>
        <p:blipFill rotWithShape="1">
          <a:blip r:embed="rId4"/>
          <a:srcRect l="52959" t="14254" r="17577" b="25519"/>
          <a:stretch/>
        </p:blipFill>
        <p:spPr>
          <a:xfrm>
            <a:off x="6183917" y="1816762"/>
            <a:ext cx="5635689" cy="3835196"/>
          </a:xfrm>
          <a:prstGeom prst="rect">
            <a:avLst/>
          </a:prstGeom>
        </p:spPr>
      </p:pic>
      <p:sp>
        <p:nvSpPr>
          <p:cNvPr id="8" name="TextBox 7">
            <a:extLst>
              <a:ext uri="{FF2B5EF4-FFF2-40B4-BE49-F238E27FC236}">
                <a16:creationId xmlns:a16="http://schemas.microsoft.com/office/drawing/2014/main" id="{7C65D324-0FCF-4705-B5C6-2FE4F837F9FB}"/>
              </a:ext>
            </a:extLst>
          </p:cNvPr>
          <p:cNvSpPr txBox="1"/>
          <p:nvPr/>
        </p:nvSpPr>
        <p:spPr>
          <a:xfrm>
            <a:off x="3749458" y="702185"/>
            <a:ext cx="8874860" cy="707886"/>
          </a:xfrm>
          <a:prstGeom prst="rect">
            <a:avLst/>
          </a:prstGeom>
          <a:solidFill>
            <a:schemeClr val="bg1"/>
          </a:solidFill>
        </p:spPr>
        <p:txBody>
          <a:bodyPr wrap="square" rtlCol="0">
            <a:spAutoFit/>
          </a:bodyPr>
          <a:lstStyle/>
          <a:p>
            <a:r>
              <a:rPr lang="en-US" sz="2000" dirty="0"/>
              <a:t>With WordPress, the marketing, the video, the blog, the podcast are in the customer’s and our control, not the web master holding them hostage!</a:t>
            </a:r>
          </a:p>
        </p:txBody>
      </p:sp>
    </p:spTree>
    <p:extLst>
      <p:ext uri="{BB962C8B-B14F-4D97-AF65-F5344CB8AC3E}">
        <p14:creationId xmlns:p14="http://schemas.microsoft.com/office/powerpoint/2010/main" val="427448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02133-031E-4101-8623-AF5B8C2DCFED}"/>
              </a:ext>
            </a:extLst>
          </p:cNvPr>
          <p:cNvSpPr>
            <a:spLocks noGrp="1"/>
          </p:cNvSpPr>
          <p:nvPr>
            <p:ph type="ctrTitle"/>
          </p:nvPr>
        </p:nvSpPr>
        <p:spPr>
          <a:xfrm>
            <a:off x="270586" y="99064"/>
            <a:ext cx="11549020" cy="651933"/>
          </a:xfrm>
        </p:spPr>
        <p:txBody>
          <a:bodyPr>
            <a:normAutofit fontScale="90000"/>
          </a:bodyPr>
          <a:lstStyle/>
          <a:p>
            <a:br>
              <a:rPr lang="en-US" sz="3600" b="1" dirty="0"/>
            </a:br>
            <a:br>
              <a:rPr lang="en-US" sz="3600" b="1" dirty="0"/>
            </a:br>
            <a:r>
              <a:rPr lang="en-US" sz="3600" b="1" dirty="0">
                <a:solidFill>
                  <a:srgbClr val="FF0000"/>
                </a:solidFill>
              </a:rPr>
              <a:t>Google My Business and Reviews Optimization</a:t>
            </a:r>
          </a:p>
        </p:txBody>
      </p:sp>
      <p:pic>
        <p:nvPicPr>
          <p:cNvPr id="9" name="Picture 8">
            <a:extLst>
              <a:ext uri="{FF2B5EF4-FFF2-40B4-BE49-F238E27FC236}">
                <a16:creationId xmlns:a16="http://schemas.microsoft.com/office/drawing/2014/main" id="{36939700-D1BE-42F6-A241-14A89CAE2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20154"/>
            <a:ext cx="12192000" cy="937846"/>
          </a:xfrm>
          <a:prstGeom prst="rect">
            <a:avLst/>
          </a:prstGeom>
        </p:spPr>
      </p:pic>
      <p:pic>
        <p:nvPicPr>
          <p:cNvPr id="5" name="Picture 4">
            <a:extLst>
              <a:ext uri="{FF2B5EF4-FFF2-40B4-BE49-F238E27FC236}">
                <a16:creationId xmlns:a16="http://schemas.microsoft.com/office/drawing/2014/main" id="{1550E19B-B8D0-42B7-8CFD-266CC89EA745}"/>
              </a:ext>
            </a:extLst>
          </p:cNvPr>
          <p:cNvPicPr>
            <a:picLocks noChangeAspect="1"/>
          </p:cNvPicPr>
          <p:nvPr/>
        </p:nvPicPr>
        <p:blipFill rotWithShape="1">
          <a:blip r:embed="rId3"/>
          <a:srcRect l="63750" t="20198" r="22422" b="11281"/>
          <a:stretch/>
        </p:blipFill>
        <p:spPr>
          <a:xfrm>
            <a:off x="270586" y="673361"/>
            <a:ext cx="3056900" cy="5043024"/>
          </a:xfrm>
          <a:prstGeom prst="rect">
            <a:avLst/>
          </a:prstGeom>
        </p:spPr>
      </p:pic>
      <p:pic>
        <p:nvPicPr>
          <p:cNvPr id="10" name="Picture 9">
            <a:extLst>
              <a:ext uri="{FF2B5EF4-FFF2-40B4-BE49-F238E27FC236}">
                <a16:creationId xmlns:a16="http://schemas.microsoft.com/office/drawing/2014/main" id="{CDBFD44C-50DC-45BE-918C-16BF8BC7037F}"/>
              </a:ext>
            </a:extLst>
          </p:cNvPr>
          <p:cNvPicPr>
            <a:picLocks noChangeAspect="1"/>
          </p:cNvPicPr>
          <p:nvPr/>
        </p:nvPicPr>
        <p:blipFill rotWithShape="1">
          <a:blip r:embed="rId4"/>
          <a:srcRect l="63750" t="21137" r="23203" b="13393"/>
          <a:stretch/>
        </p:blipFill>
        <p:spPr>
          <a:xfrm>
            <a:off x="3477250" y="712179"/>
            <a:ext cx="2972113" cy="4965388"/>
          </a:xfrm>
          <a:prstGeom prst="rect">
            <a:avLst/>
          </a:prstGeom>
        </p:spPr>
      </p:pic>
      <p:pic>
        <p:nvPicPr>
          <p:cNvPr id="14" name="Picture 13">
            <a:extLst>
              <a:ext uri="{FF2B5EF4-FFF2-40B4-BE49-F238E27FC236}">
                <a16:creationId xmlns:a16="http://schemas.microsoft.com/office/drawing/2014/main" id="{2AB76775-925A-469B-87FC-50022225B7C6}"/>
              </a:ext>
            </a:extLst>
          </p:cNvPr>
          <p:cNvPicPr>
            <a:picLocks noChangeAspect="1"/>
          </p:cNvPicPr>
          <p:nvPr/>
        </p:nvPicPr>
        <p:blipFill rotWithShape="1">
          <a:blip r:embed="rId5"/>
          <a:srcRect l="52296" t="13444" r="11363" b="63451"/>
          <a:stretch/>
        </p:blipFill>
        <p:spPr>
          <a:xfrm>
            <a:off x="6365865" y="778076"/>
            <a:ext cx="5537239" cy="1172072"/>
          </a:xfrm>
          <a:prstGeom prst="rect">
            <a:avLst/>
          </a:prstGeom>
        </p:spPr>
      </p:pic>
      <p:pic>
        <p:nvPicPr>
          <p:cNvPr id="16" name="Picture 15" descr="Qr code&#10;&#10;Description automatically generated">
            <a:extLst>
              <a:ext uri="{FF2B5EF4-FFF2-40B4-BE49-F238E27FC236}">
                <a16:creationId xmlns:a16="http://schemas.microsoft.com/office/drawing/2014/main" id="{78F47613-14BE-4AA7-8D88-C9469543B94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32870" y="2379471"/>
            <a:ext cx="3298096" cy="3298096"/>
          </a:xfrm>
          <a:prstGeom prst="rect">
            <a:avLst/>
          </a:prstGeom>
        </p:spPr>
      </p:pic>
      <p:sp>
        <p:nvSpPr>
          <p:cNvPr id="17" name="Arrow: Right 16">
            <a:extLst>
              <a:ext uri="{FF2B5EF4-FFF2-40B4-BE49-F238E27FC236}">
                <a16:creationId xmlns:a16="http://schemas.microsoft.com/office/drawing/2014/main" id="{D67D4458-DB3A-4E1B-8DEE-70A83B52991F}"/>
              </a:ext>
            </a:extLst>
          </p:cNvPr>
          <p:cNvSpPr/>
          <p:nvPr/>
        </p:nvSpPr>
        <p:spPr>
          <a:xfrm rot="13632881">
            <a:off x="1553808" y="2536143"/>
            <a:ext cx="822960" cy="30204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8" name="Arrow: Right 17">
            <a:extLst>
              <a:ext uri="{FF2B5EF4-FFF2-40B4-BE49-F238E27FC236}">
                <a16:creationId xmlns:a16="http://schemas.microsoft.com/office/drawing/2014/main" id="{BF1D6B6A-C49A-48CA-BD61-B831AB7B2CD2}"/>
              </a:ext>
            </a:extLst>
          </p:cNvPr>
          <p:cNvSpPr/>
          <p:nvPr/>
        </p:nvSpPr>
        <p:spPr>
          <a:xfrm rot="13632881">
            <a:off x="4800541" y="2536143"/>
            <a:ext cx="822960" cy="30204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1B0B86AD-1AC9-47CD-BEF5-E454AC0B1E3E}"/>
              </a:ext>
            </a:extLst>
          </p:cNvPr>
          <p:cNvSpPr/>
          <p:nvPr/>
        </p:nvSpPr>
        <p:spPr>
          <a:xfrm rot="13632881">
            <a:off x="9316833" y="2000687"/>
            <a:ext cx="822960" cy="30204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40040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TotalTime>
  <Words>1043</Words>
  <Application>Microsoft Office PowerPoint</Application>
  <PresentationFormat>Widescreen</PresentationFormat>
  <Paragraphs>50</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Roboto</vt:lpstr>
      <vt:lpstr>Office Theme</vt:lpstr>
      <vt:lpstr>Residual Monthly Income Selling Domains, Hosting and a Whole Lot More  to Local Businesses  Why You Should Resell &amp; The Opportunity</vt:lpstr>
      <vt:lpstr>All Local Business Need a Successful, Functional Online Presence</vt:lpstr>
      <vt:lpstr>How do I get local business owner leads?  Where do you I find these customers?  An option that works is cold calling all day long..   But I don’t like cold calling sales.. Here’s what I do</vt:lpstr>
      <vt:lpstr>I Speak At Networking Meetings To Build Referral Partners I Have a Service Industry Podcast in Pest Control</vt:lpstr>
      <vt:lpstr>Once I have a warm or hot prospect, I spend a free session with them online or in person to review what I see they are missing!   My Online Presence Checklist</vt:lpstr>
      <vt:lpstr>  Many times, at the 1st meeting I lock in a URL and become admin</vt:lpstr>
      <vt:lpstr>  If we find out they don’t own it, sometimes they will transfer to me!</vt:lpstr>
      <vt:lpstr>  I Always Suggest They Control Their Website with WordPress Hosting</vt:lpstr>
      <vt:lpstr>  Google My Business and Reviews Optimization</vt:lpstr>
      <vt:lpstr> Have They Heard of SERP Terms, Do They Know Theirs?</vt:lpstr>
      <vt:lpstr> We Review Their Facebook, YouTube and More and Talk About Content Marketing Opportunities</vt:lpstr>
      <vt:lpstr> SEM &amp; SEO  Only 2 ways to be found online, Paid Ads and Content Marketing SEO is a cat and mouse game, Content Marketing invests time,  Paid Advertising invests money, when you get results, do both!</vt:lpstr>
      <vt:lpstr>After I Get Domain, Hosting, SSL and Email, I Offer…</vt:lpstr>
      <vt:lpstr>If All You Wanted To Do Was Be Domain &amp; Hosting Reseller, and Refer All The Other Business to Others, That Works Too!!!  The More Reseller Customers You Sell, The Bigger The Renewal Residual Income..   This Why Being Local Domain Reseller is the Amazing Opportunity for Anyone Willing to Do The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Stewart</dc:creator>
  <cp:lastModifiedBy>Michael Stewart</cp:lastModifiedBy>
  <cp:revision>26</cp:revision>
  <dcterms:created xsi:type="dcterms:W3CDTF">2021-10-15T15:07:24Z</dcterms:created>
  <dcterms:modified xsi:type="dcterms:W3CDTF">2021-10-15T19:14:36Z</dcterms:modified>
</cp:coreProperties>
</file>